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Default Extension="emf" ContentType="image/x-emf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5"/>
  </p:notesMasterIdLst>
  <p:sldIdLst>
    <p:sldId id="256" r:id="rId3"/>
    <p:sldId id="259" r:id="rId4"/>
    <p:sldId id="257" r:id="rId5"/>
    <p:sldId id="258" r:id="rId6"/>
    <p:sldId id="261" r:id="rId7"/>
    <p:sldId id="262" r:id="rId8"/>
    <p:sldId id="260" r:id="rId9"/>
    <p:sldId id="363" r:id="rId10"/>
    <p:sldId id="342" r:id="rId11"/>
    <p:sldId id="263" r:id="rId12"/>
    <p:sldId id="264" r:id="rId13"/>
    <p:sldId id="265" r:id="rId14"/>
    <p:sldId id="269" r:id="rId15"/>
    <p:sldId id="293" r:id="rId16"/>
    <p:sldId id="281" r:id="rId17"/>
    <p:sldId id="336" r:id="rId18"/>
    <p:sldId id="337" r:id="rId19"/>
    <p:sldId id="266" r:id="rId20"/>
    <p:sldId id="284" r:id="rId21"/>
    <p:sldId id="283" r:id="rId22"/>
    <p:sldId id="271" r:id="rId23"/>
    <p:sldId id="272" r:id="rId24"/>
    <p:sldId id="273" r:id="rId25"/>
    <p:sldId id="276" r:id="rId26"/>
    <p:sldId id="274" r:id="rId27"/>
    <p:sldId id="277" r:id="rId28"/>
    <p:sldId id="280" r:id="rId29"/>
    <p:sldId id="285" r:id="rId30"/>
    <p:sldId id="287" r:id="rId31"/>
    <p:sldId id="286" r:id="rId32"/>
    <p:sldId id="291" r:id="rId33"/>
    <p:sldId id="278" r:id="rId34"/>
    <p:sldId id="279" r:id="rId35"/>
    <p:sldId id="290" r:id="rId36"/>
    <p:sldId id="348" r:id="rId37"/>
    <p:sldId id="282" r:id="rId38"/>
    <p:sldId id="267" r:id="rId39"/>
    <p:sldId id="268" r:id="rId40"/>
    <p:sldId id="288" r:id="rId41"/>
    <p:sldId id="338" r:id="rId42"/>
    <p:sldId id="339" r:id="rId43"/>
    <p:sldId id="294" r:id="rId44"/>
    <p:sldId id="299" r:id="rId45"/>
    <p:sldId id="340" r:id="rId46"/>
    <p:sldId id="302" r:id="rId47"/>
    <p:sldId id="305" r:id="rId48"/>
    <p:sldId id="306" r:id="rId49"/>
    <p:sldId id="303" r:id="rId50"/>
    <p:sldId id="341" r:id="rId51"/>
    <p:sldId id="319" r:id="rId52"/>
    <p:sldId id="307" r:id="rId53"/>
    <p:sldId id="312" r:id="rId54"/>
    <p:sldId id="313" r:id="rId55"/>
    <p:sldId id="315" r:id="rId56"/>
    <p:sldId id="317" r:id="rId57"/>
    <p:sldId id="322" r:id="rId58"/>
    <p:sldId id="316" r:id="rId59"/>
    <p:sldId id="318" r:id="rId60"/>
    <p:sldId id="324" r:id="rId61"/>
    <p:sldId id="321" r:id="rId62"/>
    <p:sldId id="328" r:id="rId63"/>
    <p:sldId id="358" r:id="rId64"/>
    <p:sldId id="355" r:id="rId65"/>
    <p:sldId id="320" r:id="rId66"/>
    <p:sldId id="329" r:id="rId67"/>
    <p:sldId id="330" r:id="rId68"/>
    <p:sldId id="331" r:id="rId69"/>
    <p:sldId id="327" r:id="rId70"/>
    <p:sldId id="332" r:id="rId71"/>
    <p:sldId id="334" r:id="rId72"/>
    <p:sldId id="333" r:id="rId73"/>
    <p:sldId id="343" r:id="rId74"/>
    <p:sldId id="323" r:id="rId75"/>
    <p:sldId id="345" r:id="rId76"/>
    <p:sldId id="335" r:id="rId77"/>
    <p:sldId id="344" r:id="rId78"/>
    <p:sldId id="346" r:id="rId79"/>
    <p:sldId id="356" r:id="rId80"/>
    <p:sldId id="365" r:id="rId81"/>
    <p:sldId id="366" r:id="rId82"/>
    <p:sldId id="325" r:id="rId83"/>
    <p:sldId id="349" r:id="rId84"/>
    <p:sldId id="353" r:id="rId85"/>
    <p:sldId id="351" r:id="rId86"/>
    <p:sldId id="364" r:id="rId87"/>
    <p:sldId id="354" r:id="rId88"/>
    <p:sldId id="352" r:id="rId89"/>
    <p:sldId id="350" r:id="rId90"/>
    <p:sldId id="359" r:id="rId91"/>
    <p:sldId id="360" r:id="rId92"/>
    <p:sldId id="361" r:id="rId93"/>
    <p:sldId id="362" r:id="rId9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C5EF0"/>
    <a:srgbClr val="D0F2FC"/>
    <a:srgbClr val="D0E2FC"/>
    <a:srgbClr val="FF4747"/>
    <a:srgbClr val="080808"/>
    <a:srgbClr val="E6F5FE"/>
    <a:srgbClr val="B9E6FD"/>
  </p:clrMru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10" autoAdjust="0"/>
    <p:restoredTop sz="94660"/>
  </p:normalViewPr>
  <p:slideViewPr>
    <p:cSldViewPr>
      <p:cViewPr>
        <p:scale>
          <a:sx n="90" d="100"/>
          <a:sy n="9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97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76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3.wmf"/><Relationship Id="rId4" Type="http://schemas.openxmlformats.org/officeDocument/2006/relationships/image" Target="../media/image96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Relationship Id="rId4" Type="http://schemas.openxmlformats.org/officeDocument/2006/relationships/image" Target="../media/image100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image" Target="../media/image6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7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7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4A60B-96F2-4E95-8CE0-98EBD002F94A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206CC-D81A-4CB5-AA80-04089FE615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86</a:t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87</a:t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88</a:t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89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90</a:t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91</a:t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206CC-D81A-4CB5-AA80-04089FE615CC}" type="slidenum">
              <a:rPr lang="en-US" smtClean="0"/>
              <a:pPr/>
              <a:t>92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>
              <a:defRPr sz="4400" baseline="0">
                <a:latin typeface="High Tower Text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E6F5FE">
            <a:alpha val="6392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Autofit/>
          </a:bodyPr>
          <a:lstStyle>
            <a:lvl1pPr>
              <a:defRPr sz="4200" b="1" baseline="0">
                <a:solidFill>
                  <a:srgbClr val="800000"/>
                </a:solidFill>
                <a:latin typeface="High Tower Text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>
            <a:lvl1pPr>
              <a:defRPr sz="2800" baseline="0">
                <a:latin typeface="Bell MT" pitchFamily="18" charset="0"/>
              </a:defRPr>
            </a:lvl1pPr>
            <a:lvl2pPr>
              <a:defRPr sz="2400" baseline="0">
                <a:latin typeface="Bell MT" pitchFamily="18" charset="0"/>
              </a:defRPr>
            </a:lvl2pPr>
            <a:lvl3pPr>
              <a:defRPr>
                <a:latin typeface="Bell MT" pitchFamily="18" charset="0"/>
              </a:defRPr>
            </a:lvl3pPr>
            <a:lvl4pPr>
              <a:defRPr>
                <a:latin typeface="Bell MT" pitchFamily="18" charset="0"/>
              </a:defRPr>
            </a:lvl4pPr>
            <a:lvl5pPr>
              <a:defRPr>
                <a:latin typeface="Bell MT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305800" cy="1588"/>
          </a:xfrm>
          <a:prstGeom prst="line">
            <a:avLst/>
          </a:prstGeom>
          <a:ln w="38100" cmpd="sng">
            <a:solidFill>
              <a:schemeClr val="accent3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39F92-072A-4026-864E-6D83019591CF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rgbClr val="E6F5FE">
            <a:alpha val="63922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685800"/>
          </a:xfrm>
        </p:spPr>
        <p:txBody>
          <a:bodyPr>
            <a:noAutofit/>
          </a:bodyPr>
          <a:lstStyle>
            <a:lvl1pPr>
              <a:defRPr sz="4200" b="1" baseline="0">
                <a:solidFill>
                  <a:srgbClr val="800000"/>
                </a:solidFill>
                <a:latin typeface="High Tower Text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>
            <a:lvl1pPr>
              <a:defRPr sz="2800" baseline="0">
                <a:latin typeface="Bell MT" pitchFamily="18" charset="0"/>
              </a:defRPr>
            </a:lvl1pPr>
            <a:lvl2pPr>
              <a:defRPr sz="2400" baseline="0">
                <a:latin typeface="Bell MT" pitchFamily="18" charset="0"/>
              </a:defRPr>
            </a:lvl2pPr>
            <a:lvl3pPr>
              <a:defRPr>
                <a:latin typeface="Bell MT" pitchFamily="18" charset="0"/>
              </a:defRPr>
            </a:lvl3pPr>
            <a:lvl4pPr>
              <a:defRPr>
                <a:latin typeface="Bell MT" pitchFamily="18" charset="0"/>
              </a:defRPr>
            </a:lvl4pPr>
            <a:lvl5pPr>
              <a:defRPr>
                <a:latin typeface="Bell MT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57200" y="1143000"/>
            <a:ext cx="8305800" cy="1588"/>
          </a:xfrm>
          <a:prstGeom prst="line">
            <a:avLst/>
          </a:prstGeom>
          <a:ln w="38100" cmpd="sng">
            <a:solidFill>
              <a:schemeClr val="accent3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1295400"/>
            <a:ext cx="6477000" cy="533400"/>
          </a:xfrm>
        </p:spPr>
        <p:txBody>
          <a:bodyPr/>
          <a:lstStyle>
            <a:lvl1pPr algn="ctr">
              <a:buNone/>
              <a:defRPr i="1">
                <a:latin typeface="High Tower Text" pitchFamily="18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6F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939A0-34D2-4D22-8AD8-788B6E8AFEC8}" type="datetimeFigureOut">
              <a:rPr lang="en-US" smtClean="0"/>
              <a:pPr/>
              <a:t>5/6/2011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7CD9C-D1E5-43D9-8320-3F4E206F19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4" r:id="rId3"/>
    <p:sldLayoutId id="2147483664" r:id="rId4"/>
    <p:sldLayoutId id="2147483663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rgbClr val="8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800000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800000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800000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800000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800000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B39F92-072A-4026-864E-6D83019591CF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49C67-D43C-463E-9951-CB385894DC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5362" name="Picture 2" descr="VT EPSCoR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24800" y="5874556"/>
            <a:ext cx="1219200" cy="983444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>
            <a:off x="381000" y="1524000"/>
            <a:ext cx="8305800" cy="1588"/>
          </a:xfrm>
          <a:prstGeom prst="line">
            <a:avLst/>
          </a:prstGeom>
          <a:ln w="12700" cmpd="sng">
            <a:solidFill>
              <a:schemeClr val="accent3">
                <a:lumMod val="60000"/>
                <a:lumOff val="40000"/>
              </a:schemeClr>
            </a:solidFill>
            <a:prstDash val="lg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70C0"/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70C0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70C0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70C0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70C0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6.pn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0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6.bin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54.xml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8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55.xml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8.png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2.bin"/><Relationship Id="rId4" Type="http://schemas.openxmlformats.org/officeDocument/2006/relationships/image" Target="../media/image65.png"/><Relationship Id="rId9" Type="http://schemas.openxmlformats.org/officeDocument/2006/relationships/oleObject" Target="../embeddings/oleObject11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65.png"/><Relationship Id="rId4" Type="http://schemas.openxmlformats.org/officeDocument/2006/relationships/image" Target="../media/image7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7.bin"/><Relationship Id="rId4" Type="http://schemas.openxmlformats.org/officeDocument/2006/relationships/image" Target="../media/image7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0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2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4.bin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7" Type="http://schemas.openxmlformats.org/officeDocument/2006/relationships/oleObject" Target="../embeddings/oleObject2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oleObject" Target="../embeddings/oleObject26.bin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30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6.vml"/><Relationship Id="rId4" Type="http://schemas.openxmlformats.org/officeDocument/2006/relationships/oleObject" Target="../embeddings/oleObject31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32.bin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8.vml"/><Relationship Id="rId4" Type="http://schemas.openxmlformats.org/officeDocument/2006/relationships/oleObject" Target="../embeddings/oleObject33.bin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9.vml"/><Relationship Id="rId4" Type="http://schemas.openxmlformats.org/officeDocument/2006/relationships/oleObject" Target="../embeddings/oleObject34.bin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0.vml"/><Relationship Id="rId4" Type="http://schemas.openxmlformats.org/officeDocument/2006/relationships/oleObject" Target="../embeddings/oleObject35.bin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4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5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31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0"/>
            <a:ext cx="7772400" cy="2000250"/>
          </a:xfrm>
        </p:spPr>
        <p:txBody>
          <a:bodyPr>
            <a:normAutofit fontScale="90000"/>
          </a:bodyPr>
          <a:lstStyle/>
          <a:p>
            <a:r>
              <a:rPr lang="en-US" cap="all" dirty="0"/>
              <a:t>The impacts of climate change on Ecological and evolutionary processes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5334000"/>
            <a:ext cx="6400800" cy="1371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Edmund M. Hart</a:t>
            </a:r>
          </a:p>
          <a:p>
            <a:r>
              <a:rPr lang="en-US" sz="2000" dirty="0" smtClean="0"/>
              <a:t>Department of Biology</a:t>
            </a:r>
          </a:p>
          <a:p>
            <a:r>
              <a:rPr lang="en-US" sz="2000" dirty="0" smtClean="0"/>
              <a:t>University of Vermont</a:t>
            </a:r>
            <a:endParaRPr lang="en-US" sz="2000" dirty="0"/>
          </a:p>
        </p:txBody>
      </p:sp>
      <p:pic>
        <p:nvPicPr>
          <p:cNvPr id="27650" name="Picture 2" descr="http://www.epa.gov/climatechange/science/images/modeled_temperature_ipcc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2743200"/>
            <a:ext cx="2462524" cy="2362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7315200" cy="493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676400" y="2667000"/>
            <a:ext cx="2667000" cy="9906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352800" y="1752600"/>
            <a:ext cx="2667000" cy="9906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724400" y="2590800"/>
            <a:ext cx="2819400" cy="1143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7315200" cy="493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276600" y="1676400"/>
            <a:ext cx="2667000" cy="9906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029200" y="2590800"/>
            <a:ext cx="2667000" cy="9906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676400" y="2590800"/>
            <a:ext cx="2819400" cy="1143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system</a:t>
            </a:r>
            <a:endParaRPr lang="en-US" dirty="0"/>
          </a:p>
        </p:txBody>
      </p:sp>
      <p:pic>
        <p:nvPicPr>
          <p:cNvPr id="7" name="Pictur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system</a:t>
            </a:r>
            <a:endParaRPr lang="en-US" dirty="0"/>
          </a:p>
        </p:txBody>
      </p:sp>
      <p:pic>
        <p:nvPicPr>
          <p:cNvPr id="49154" name="Picture 2" descr="C:\Users\Owner\Documents\My Dropbox\DissertationPhotos\IMG_0044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3048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Study system</a:t>
            </a:r>
            <a:endParaRPr lang="en-US" dirty="0"/>
          </a:p>
        </p:txBody>
      </p:sp>
      <p:pic>
        <p:nvPicPr>
          <p:cNvPr id="94210" name="Picture 2" descr="C:\Users\Owner\Pictures\100EOS7D\IMG_0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685800"/>
            <a:ext cx="1906587" cy="175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43800" y="3124200"/>
            <a:ext cx="1319212" cy="1290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838200"/>
            <a:ext cx="2436812" cy="13223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803775"/>
            <a:ext cx="1978025" cy="17732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838200"/>
            <a:ext cx="2822575" cy="162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2438400"/>
            <a:ext cx="1706562" cy="1279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2743200"/>
            <a:ext cx="1374775" cy="12239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751013" y="2973388"/>
            <a:ext cx="1960562" cy="13096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30825" y="4419600"/>
            <a:ext cx="1136650" cy="795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2400" y="4875213"/>
            <a:ext cx="2052638" cy="1706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13175" y="3884613"/>
            <a:ext cx="1419225" cy="12938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3125788"/>
            <a:ext cx="1422400" cy="1290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438400" y="5291138"/>
            <a:ext cx="1981200" cy="11858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0" y="5287963"/>
            <a:ext cx="1752600" cy="12652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0" y="4648200"/>
            <a:ext cx="9144000" cy="16764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an 17"/>
          <p:cNvSpPr/>
          <p:nvPr/>
        </p:nvSpPr>
        <p:spPr>
          <a:xfrm>
            <a:off x="5791200" y="3962400"/>
            <a:ext cx="533400" cy="1676400"/>
          </a:xfrm>
          <a:prstGeom prst="ca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895600" y="4800600"/>
            <a:ext cx="1508832" cy="27239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895600" y="4953000"/>
            <a:ext cx="1516075" cy="845515"/>
          </a:xfrm>
          <a:custGeom>
            <a:avLst/>
            <a:gdLst>
              <a:gd name="connsiteX0" fmla="*/ 0 w 2296973"/>
              <a:gd name="connsiteY0" fmla="*/ 0 h 1419149"/>
              <a:gd name="connsiteX1" fmla="*/ 7315 w 2296973"/>
              <a:gd name="connsiteY1" fmla="*/ 73152 h 1419149"/>
              <a:gd name="connsiteX2" fmla="*/ 109728 w 2296973"/>
              <a:gd name="connsiteY2" fmla="*/ 117043 h 1419149"/>
              <a:gd name="connsiteX3" fmla="*/ 307238 w 2296973"/>
              <a:gd name="connsiteY3" fmla="*/ 182880 h 1419149"/>
              <a:gd name="connsiteX4" fmla="*/ 680313 w 2296973"/>
              <a:gd name="connsiteY4" fmla="*/ 234086 h 1419149"/>
              <a:gd name="connsiteX5" fmla="*/ 1038758 w 2296973"/>
              <a:gd name="connsiteY5" fmla="*/ 248717 h 1419149"/>
              <a:gd name="connsiteX6" fmla="*/ 1543507 w 2296973"/>
              <a:gd name="connsiteY6" fmla="*/ 219456 h 1419149"/>
              <a:gd name="connsiteX7" fmla="*/ 1938528 w 2296973"/>
              <a:gd name="connsiteY7" fmla="*/ 190195 h 1419149"/>
              <a:gd name="connsiteX8" fmla="*/ 2238451 w 2296973"/>
              <a:gd name="connsiteY8" fmla="*/ 95097 h 1419149"/>
              <a:gd name="connsiteX9" fmla="*/ 2282342 w 2296973"/>
              <a:gd name="connsiteY9" fmla="*/ 29261 h 1419149"/>
              <a:gd name="connsiteX10" fmla="*/ 2296973 w 2296973"/>
              <a:gd name="connsiteY10" fmla="*/ 380390 h 1419149"/>
              <a:gd name="connsiteX11" fmla="*/ 2223821 w 2296973"/>
              <a:gd name="connsiteY11" fmla="*/ 848563 h 1419149"/>
              <a:gd name="connsiteX12" fmla="*/ 2114093 w 2296973"/>
              <a:gd name="connsiteY12" fmla="*/ 1082649 h 1419149"/>
              <a:gd name="connsiteX13" fmla="*/ 1953158 w 2296973"/>
              <a:gd name="connsiteY13" fmla="*/ 1258214 h 1419149"/>
              <a:gd name="connsiteX14" fmla="*/ 1697126 w 2296973"/>
              <a:gd name="connsiteY14" fmla="*/ 1375257 h 1419149"/>
              <a:gd name="connsiteX15" fmla="*/ 1192377 w 2296973"/>
              <a:gd name="connsiteY15" fmla="*/ 1419149 h 1419149"/>
              <a:gd name="connsiteX16" fmla="*/ 782726 w 2296973"/>
              <a:gd name="connsiteY16" fmla="*/ 1382573 h 1419149"/>
              <a:gd name="connsiteX17" fmla="*/ 519379 w 2296973"/>
              <a:gd name="connsiteY17" fmla="*/ 1287475 h 1419149"/>
              <a:gd name="connsiteX18" fmla="*/ 321869 w 2296973"/>
              <a:gd name="connsiteY18" fmla="*/ 1097280 h 1419149"/>
              <a:gd name="connsiteX19" fmla="*/ 160934 w 2296973"/>
              <a:gd name="connsiteY19" fmla="*/ 804672 h 1419149"/>
              <a:gd name="connsiteX20" fmla="*/ 80467 w 2296973"/>
              <a:gd name="connsiteY20" fmla="*/ 468173 h 1419149"/>
              <a:gd name="connsiteX21" fmla="*/ 7315 w 2296973"/>
              <a:gd name="connsiteY21" fmla="*/ 58521 h 1419149"/>
              <a:gd name="connsiteX22" fmla="*/ 7315 w 2296973"/>
              <a:gd name="connsiteY22" fmla="*/ 73152 h 141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96973" h="1419149">
                <a:moveTo>
                  <a:pt x="0" y="0"/>
                </a:moveTo>
                <a:lnTo>
                  <a:pt x="7315" y="73152"/>
                </a:lnTo>
                <a:lnTo>
                  <a:pt x="109728" y="117043"/>
                </a:lnTo>
                <a:lnTo>
                  <a:pt x="307238" y="182880"/>
                </a:lnTo>
                <a:lnTo>
                  <a:pt x="680313" y="234086"/>
                </a:lnTo>
                <a:lnTo>
                  <a:pt x="1038758" y="248717"/>
                </a:lnTo>
                <a:lnTo>
                  <a:pt x="1543507" y="219456"/>
                </a:lnTo>
                <a:lnTo>
                  <a:pt x="1938528" y="190195"/>
                </a:lnTo>
                <a:lnTo>
                  <a:pt x="2238451" y="95097"/>
                </a:lnTo>
                <a:lnTo>
                  <a:pt x="2282342" y="29261"/>
                </a:lnTo>
                <a:lnTo>
                  <a:pt x="2296973" y="380390"/>
                </a:lnTo>
                <a:lnTo>
                  <a:pt x="2223821" y="848563"/>
                </a:lnTo>
                <a:lnTo>
                  <a:pt x="2114093" y="1082649"/>
                </a:lnTo>
                <a:lnTo>
                  <a:pt x="1953158" y="1258214"/>
                </a:lnTo>
                <a:lnTo>
                  <a:pt x="1697126" y="1375257"/>
                </a:lnTo>
                <a:lnTo>
                  <a:pt x="1192377" y="1419149"/>
                </a:lnTo>
                <a:lnTo>
                  <a:pt x="782726" y="1382573"/>
                </a:lnTo>
                <a:lnTo>
                  <a:pt x="519379" y="1287475"/>
                </a:lnTo>
                <a:lnTo>
                  <a:pt x="321869" y="1097280"/>
                </a:lnTo>
                <a:lnTo>
                  <a:pt x="160934" y="804672"/>
                </a:lnTo>
                <a:lnTo>
                  <a:pt x="80467" y="468173"/>
                </a:lnTo>
                <a:lnTo>
                  <a:pt x="7315" y="58521"/>
                </a:lnTo>
                <a:lnTo>
                  <a:pt x="7315" y="73152"/>
                </a:lnTo>
              </a:path>
            </a:pathLst>
          </a:custGeom>
          <a:solidFill>
            <a:srgbClr val="0070C0"/>
          </a:solidFill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n 15"/>
          <p:cNvSpPr/>
          <p:nvPr/>
        </p:nvSpPr>
        <p:spPr>
          <a:xfrm>
            <a:off x="3429000" y="1219200"/>
            <a:ext cx="1295400" cy="10668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loud 16"/>
          <p:cNvSpPr/>
          <p:nvPr/>
        </p:nvSpPr>
        <p:spPr>
          <a:xfrm>
            <a:off x="4953000" y="2743200"/>
            <a:ext cx="2133600" cy="1600200"/>
          </a:xfrm>
          <a:prstGeom prst="cloud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895600" y="4800600"/>
            <a:ext cx="1508832" cy="272395"/>
          </a:xfrm>
          <a:prstGeom prst="ellips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900149" y="4979158"/>
            <a:ext cx="1514902" cy="436729"/>
          </a:xfrm>
          <a:custGeom>
            <a:avLst/>
            <a:gdLst>
              <a:gd name="connsiteX0" fmla="*/ 0 w 1514902"/>
              <a:gd name="connsiteY0" fmla="*/ 13648 h 436729"/>
              <a:gd name="connsiteX1" fmla="*/ 54591 w 1514902"/>
              <a:gd name="connsiteY1" fmla="*/ 279779 h 436729"/>
              <a:gd name="connsiteX2" fmla="*/ 95535 w 1514902"/>
              <a:gd name="connsiteY2" fmla="*/ 436729 h 436729"/>
              <a:gd name="connsiteX3" fmla="*/ 1487606 w 1514902"/>
              <a:gd name="connsiteY3" fmla="*/ 429905 h 436729"/>
              <a:gd name="connsiteX4" fmla="*/ 1501254 w 1514902"/>
              <a:gd name="connsiteY4" fmla="*/ 293427 h 436729"/>
              <a:gd name="connsiteX5" fmla="*/ 1514902 w 1514902"/>
              <a:gd name="connsiteY5" fmla="*/ 191069 h 436729"/>
              <a:gd name="connsiteX6" fmla="*/ 1508078 w 1514902"/>
              <a:gd name="connsiteY6" fmla="*/ 0 h 436729"/>
              <a:gd name="connsiteX7" fmla="*/ 1508078 w 1514902"/>
              <a:gd name="connsiteY7" fmla="*/ 0 h 436729"/>
              <a:gd name="connsiteX8" fmla="*/ 1453487 w 1514902"/>
              <a:gd name="connsiteY8" fmla="*/ 20472 h 436729"/>
              <a:gd name="connsiteX9" fmla="*/ 1433015 w 1514902"/>
              <a:gd name="connsiteY9" fmla="*/ 47767 h 436729"/>
              <a:gd name="connsiteX10" fmla="*/ 1194179 w 1514902"/>
              <a:gd name="connsiteY10" fmla="*/ 81887 h 436729"/>
              <a:gd name="connsiteX11" fmla="*/ 907576 w 1514902"/>
              <a:gd name="connsiteY11" fmla="*/ 116006 h 436729"/>
              <a:gd name="connsiteX12" fmla="*/ 593678 w 1514902"/>
              <a:gd name="connsiteY12" fmla="*/ 116006 h 436729"/>
              <a:gd name="connsiteX13" fmla="*/ 293427 w 1514902"/>
              <a:gd name="connsiteY13" fmla="*/ 95535 h 436729"/>
              <a:gd name="connsiteX14" fmla="*/ 0 w 1514902"/>
              <a:gd name="connsiteY14" fmla="*/ 13648 h 436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14902" h="436729">
                <a:moveTo>
                  <a:pt x="0" y="13648"/>
                </a:moveTo>
                <a:lnTo>
                  <a:pt x="54591" y="279779"/>
                </a:lnTo>
                <a:lnTo>
                  <a:pt x="95535" y="436729"/>
                </a:lnTo>
                <a:lnTo>
                  <a:pt x="1487606" y="429905"/>
                </a:lnTo>
                <a:lnTo>
                  <a:pt x="1501254" y="293427"/>
                </a:lnTo>
                <a:lnTo>
                  <a:pt x="1514902" y="191069"/>
                </a:lnTo>
                <a:lnTo>
                  <a:pt x="1508078" y="0"/>
                </a:lnTo>
                <a:lnTo>
                  <a:pt x="1508078" y="0"/>
                </a:lnTo>
                <a:lnTo>
                  <a:pt x="1453487" y="20472"/>
                </a:lnTo>
                <a:lnTo>
                  <a:pt x="1433015" y="47767"/>
                </a:lnTo>
                <a:lnTo>
                  <a:pt x="1194179" y="81887"/>
                </a:lnTo>
                <a:lnTo>
                  <a:pt x="907576" y="116006"/>
                </a:lnTo>
                <a:lnTo>
                  <a:pt x="593678" y="116006"/>
                </a:lnTo>
                <a:lnTo>
                  <a:pt x="293427" y="95535"/>
                </a:lnTo>
                <a:lnTo>
                  <a:pt x="0" y="13648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Curved Connector 26"/>
          <p:cNvCxnSpPr/>
          <p:nvPr/>
        </p:nvCxnSpPr>
        <p:spPr>
          <a:xfrm rot="5400000" flipH="1" flipV="1">
            <a:off x="6438900" y="2247900"/>
            <a:ext cx="1066800" cy="6858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Curved Connector 27"/>
          <p:cNvCxnSpPr/>
          <p:nvPr/>
        </p:nvCxnSpPr>
        <p:spPr>
          <a:xfrm rot="16200000" flipV="1">
            <a:off x="3276600" y="4343400"/>
            <a:ext cx="6858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9" name="Curved Connector 28"/>
          <p:cNvCxnSpPr/>
          <p:nvPr/>
        </p:nvCxnSpPr>
        <p:spPr>
          <a:xfrm rot="16200000" flipV="1">
            <a:off x="3657600" y="4267200"/>
            <a:ext cx="6858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Curved Connector 29"/>
          <p:cNvCxnSpPr/>
          <p:nvPr/>
        </p:nvCxnSpPr>
        <p:spPr>
          <a:xfrm rot="16200000" flipV="1">
            <a:off x="2895600" y="4267200"/>
            <a:ext cx="685800" cy="2286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Curved Connector 30"/>
          <p:cNvCxnSpPr/>
          <p:nvPr/>
        </p:nvCxnSpPr>
        <p:spPr>
          <a:xfrm rot="5400000" flipH="1" flipV="1">
            <a:off x="5715000" y="2209800"/>
            <a:ext cx="990600" cy="5334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6" name="Cloud 35"/>
          <p:cNvSpPr/>
          <p:nvPr/>
        </p:nvSpPr>
        <p:spPr>
          <a:xfrm>
            <a:off x="3200400" y="1143000"/>
            <a:ext cx="2057400" cy="144780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Lightning Bolt 36"/>
          <p:cNvSpPr/>
          <p:nvPr/>
        </p:nvSpPr>
        <p:spPr>
          <a:xfrm flipH="1">
            <a:off x="3124200" y="2133600"/>
            <a:ext cx="1122218" cy="1295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137798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57400"/>
            <a:ext cx="311855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" name="Straight Connector 40"/>
          <p:cNvCxnSpPr/>
          <p:nvPr/>
        </p:nvCxnSpPr>
        <p:spPr>
          <a:xfrm rot="5400000">
            <a:off x="4076700" y="30099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3771900" y="29337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5400000">
            <a:off x="4305300" y="27813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3390900" y="32385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3695700" y="34671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3162300" y="39243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4000500" y="34671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3390900" y="37719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3848100" y="3924300"/>
            <a:ext cx="381000" cy="15240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0" name="Freeform 49"/>
          <p:cNvSpPr/>
          <p:nvPr/>
        </p:nvSpPr>
        <p:spPr>
          <a:xfrm>
            <a:off x="2933205" y="5165766"/>
            <a:ext cx="1496291" cy="332509"/>
          </a:xfrm>
          <a:custGeom>
            <a:avLst/>
            <a:gdLst>
              <a:gd name="connsiteX0" fmla="*/ 0 w 1496291"/>
              <a:gd name="connsiteY0" fmla="*/ 0 h 332509"/>
              <a:gd name="connsiteX1" fmla="*/ 83127 w 1496291"/>
              <a:gd name="connsiteY1" fmla="*/ 261257 h 332509"/>
              <a:gd name="connsiteX2" fmla="*/ 154379 w 1496291"/>
              <a:gd name="connsiteY2" fmla="*/ 332509 h 332509"/>
              <a:gd name="connsiteX3" fmla="*/ 1413164 w 1496291"/>
              <a:gd name="connsiteY3" fmla="*/ 320634 h 332509"/>
              <a:gd name="connsiteX4" fmla="*/ 1460665 w 1496291"/>
              <a:gd name="connsiteY4" fmla="*/ 201881 h 332509"/>
              <a:gd name="connsiteX5" fmla="*/ 1496291 w 1496291"/>
              <a:gd name="connsiteY5" fmla="*/ 11876 h 332509"/>
              <a:gd name="connsiteX6" fmla="*/ 0 w 1496291"/>
              <a:gd name="connsiteY6" fmla="*/ 0 h 332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6291" h="332509">
                <a:moveTo>
                  <a:pt x="0" y="0"/>
                </a:moveTo>
                <a:lnTo>
                  <a:pt x="83127" y="261257"/>
                </a:lnTo>
                <a:lnTo>
                  <a:pt x="154379" y="332509"/>
                </a:lnTo>
                <a:lnTo>
                  <a:pt x="1413164" y="320634"/>
                </a:lnTo>
                <a:lnTo>
                  <a:pt x="1460665" y="201881"/>
                </a:lnTo>
                <a:lnTo>
                  <a:pt x="1496291" y="1187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3276600" y="4876800"/>
            <a:ext cx="762000" cy="1524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5" grpId="0" animBg="1"/>
      <p:bldP spid="36" grpId="0" animBg="1"/>
      <p:bldP spid="37" grpId="0" animBg="1"/>
      <p:bldP spid="50" grpId="0" animBg="1"/>
      <p:bldP spid="5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381000" y="2667000"/>
            <a:ext cx="8229600" cy="2667000"/>
          </a:xfrm>
        </p:spPr>
        <p:txBody>
          <a:bodyPr/>
          <a:lstStyle/>
          <a:p>
            <a:pPr indent="1588">
              <a:buNone/>
            </a:pPr>
            <a:r>
              <a:rPr lang="en-US" dirty="0" smtClean="0">
                <a:latin typeface="+mj-lt"/>
              </a:rPr>
              <a:t>How will climate change, specifically changes in temperature and precipitation patterns alter </a:t>
            </a:r>
            <a:r>
              <a:rPr lang="en-US" dirty="0" err="1" smtClean="0">
                <a:latin typeface="+mj-lt"/>
              </a:rPr>
              <a:t>trophic</a:t>
            </a:r>
            <a:r>
              <a:rPr lang="en-US" dirty="0" smtClean="0">
                <a:latin typeface="+mj-lt"/>
              </a:rPr>
              <a:t> structure and </a:t>
            </a:r>
            <a:r>
              <a:rPr lang="en-US" dirty="0" err="1" smtClean="0">
                <a:latin typeface="+mj-lt"/>
              </a:rPr>
              <a:t>microevolutionary</a:t>
            </a:r>
            <a:r>
              <a:rPr lang="en-US" dirty="0" smtClean="0">
                <a:latin typeface="+mj-lt"/>
              </a:rPr>
              <a:t> processes in a model system?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pic>
        <p:nvPicPr>
          <p:cNvPr id="34833" name="Picture 17" descr="C:\Users\Owner\Documents\My Dropbox\DissertationPhotos\2011-04-26_111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447799"/>
            <a:ext cx="5410200" cy="4963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pic>
        <p:nvPicPr>
          <p:cNvPr id="34833" name="Picture 17" descr="C:\Users\Owner\Documents\My Dropbox\DissertationPhotos\2011-04-26_111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447799"/>
            <a:ext cx="5410200" cy="4963123"/>
          </a:xfrm>
          <a:prstGeom prst="rect">
            <a:avLst/>
          </a:prstGeom>
          <a:noFill/>
        </p:spPr>
      </p:pic>
      <p:pic>
        <p:nvPicPr>
          <p:cNvPr id="57346" name="Picture 2" descr="C:\Users\Owner\Documents\My Dropbox\DissertationPhotos\2011-04-26_11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1447801"/>
            <a:ext cx="5486399" cy="52117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7" name="Picture 2" descr="http://www.epa.gov/climatechange/science/images/modeled_temperature_ipcc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752600"/>
            <a:ext cx="4686740" cy="4495800"/>
          </a:xfrm>
          <a:prstGeom prst="rect">
            <a:avLst/>
          </a:prstGeom>
          <a:noFill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5940" y="1676400"/>
            <a:ext cx="341350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038600"/>
            <a:ext cx="3429000" cy="246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pic>
        <p:nvPicPr>
          <p:cNvPr id="5" name="Picture 3" descr="D:\Current Work\Dissertation\Foodweb Analysis Code\Figures\Map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447800"/>
            <a:ext cx="6096000" cy="5127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Owner\Documents\My Dropbox\DissertationPhotos\Pictures\DSCN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Owner\Documents\My Dropbox\DissertationPhotos\Pictures\DSCN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Owner\Documents\My Dropbox\DissertationPhotos\Pictures\DSCN0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Owner\Documents\My Dropbox\DissertationPhotos\Pictures\DSCN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Owner\Documents\My Dropbox\DissertationPhotos\Pictures\DSCN0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Owner\Pictures\100EOS7D\IMG_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09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2057400" y="3657600"/>
          <a:ext cx="5670550" cy="972094"/>
        </p:xfrm>
        <a:graphic>
          <a:graphicData uri="http://schemas.openxmlformats.org/presentationml/2006/ole">
            <p:oleObj spid="_x0000_s58370" name="Equation" r:id="rId4" imgW="1333440" imgH="228600" progId="">
              <p:embed/>
            </p:oleObj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1219200" y="3087469"/>
            <a:ext cx="990600" cy="798731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 flipH="1" flipV="1">
            <a:off x="4323666" y="4972735"/>
            <a:ext cx="1334869" cy="5334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2494866" y="4820335"/>
            <a:ext cx="1258669" cy="9144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V="1">
            <a:off x="7010400" y="5144869"/>
            <a:ext cx="1143000" cy="3810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81000" y="2554069"/>
            <a:ext cx="2223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Current pond volume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324600" y="6211669"/>
            <a:ext cx="1926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Daily loss due to </a:t>
            </a:r>
          </a:p>
          <a:p>
            <a:r>
              <a:rPr lang="en-US" dirty="0" err="1" smtClean="0"/>
              <a:t>evapotranspiration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657600" y="6135469"/>
            <a:ext cx="1334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Daily rainfall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295400" y="6135469"/>
            <a:ext cx="1938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Yesterday’s volume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5486400" y="1676400"/>
            <a:ext cx="1905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 flipH="1" flipV="1">
            <a:off x="5144294" y="2170906"/>
            <a:ext cx="533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867400" y="1219200"/>
            <a:ext cx="8242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~150 cm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4495800" y="2133600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~50cm</a:t>
            </a:r>
            <a:endParaRPr lang="en-US" sz="1400" dirty="0"/>
          </a:p>
        </p:txBody>
      </p:sp>
      <p:sp>
        <p:nvSpPr>
          <p:cNvPr id="19" name="Oval 18"/>
          <p:cNvSpPr/>
          <p:nvPr/>
        </p:nvSpPr>
        <p:spPr>
          <a:xfrm>
            <a:off x="5715000" y="1828800"/>
            <a:ext cx="1508832" cy="272395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715000" y="1981201"/>
            <a:ext cx="1516075" cy="533400"/>
          </a:xfrm>
          <a:custGeom>
            <a:avLst/>
            <a:gdLst>
              <a:gd name="connsiteX0" fmla="*/ 0 w 2296973"/>
              <a:gd name="connsiteY0" fmla="*/ 0 h 1419149"/>
              <a:gd name="connsiteX1" fmla="*/ 7315 w 2296973"/>
              <a:gd name="connsiteY1" fmla="*/ 73152 h 1419149"/>
              <a:gd name="connsiteX2" fmla="*/ 109728 w 2296973"/>
              <a:gd name="connsiteY2" fmla="*/ 117043 h 1419149"/>
              <a:gd name="connsiteX3" fmla="*/ 307238 w 2296973"/>
              <a:gd name="connsiteY3" fmla="*/ 182880 h 1419149"/>
              <a:gd name="connsiteX4" fmla="*/ 680313 w 2296973"/>
              <a:gd name="connsiteY4" fmla="*/ 234086 h 1419149"/>
              <a:gd name="connsiteX5" fmla="*/ 1038758 w 2296973"/>
              <a:gd name="connsiteY5" fmla="*/ 248717 h 1419149"/>
              <a:gd name="connsiteX6" fmla="*/ 1543507 w 2296973"/>
              <a:gd name="connsiteY6" fmla="*/ 219456 h 1419149"/>
              <a:gd name="connsiteX7" fmla="*/ 1938528 w 2296973"/>
              <a:gd name="connsiteY7" fmla="*/ 190195 h 1419149"/>
              <a:gd name="connsiteX8" fmla="*/ 2238451 w 2296973"/>
              <a:gd name="connsiteY8" fmla="*/ 95097 h 1419149"/>
              <a:gd name="connsiteX9" fmla="*/ 2282342 w 2296973"/>
              <a:gd name="connsiteY9" fmla="*/ 29261 h 1419149"/>
              <a:gd name="connsiteX10" fmla="*/ 2296973 w 2296973"/>
              <a:gd name="connsiteY10" fmla="*/ 380390 h 1419149"/>
              <a:gd name="connsiteX11" fmla="*/ 2223821 w 2296973"/>
              <a:gd name="connsiteY11" fmla="*/ 848563 h 1419149"/>
              <a:gd name="connsiteX12" fmla="*/ 2114093 w 2296973"/>
              <a:gd name="connsiteY12" fmla="*/ 1082649 h 1419149"/>
              <a:gd name="connsiteX13" fmla="*/ 1953158 w 2296973"/>
              <a:gd name="connsiteY13" fmla="*/ 1258214 h 1419149"/>
              <a:gd name="connsiteX14" fmla="*/ 1697126 w 2296973"/>
              <a:gd name="connsiteY14" fmla="*/ 1375257 h 1419149"/>
              <a:gd name="connsiteX15" fmla="*/ 1192377 w 2296973"/>
              <a:gd name="connsiteY15" fmla="*/ 1419149 h 1419149"/>
              <a:gd name="connsiteX16" fmla="*/ 782726 w 2296973"/>
              <a:gd name="connsiteY16" fmla="*/ 1382573 h 1419149"/>
              <a:gd name="connsiteX17" fmla="*/ 519379 w 2296973"/>
              <a:gd name="connsiteY17" fmla="*/ 1287475 h 1419149"/>
              <a:gd name="connsiteX18" fmla="*/ 321869 w 2296973"/>
              <a:gd name="connsiteY18" fmla="*/ 1097280 h 1419149"/>
              <a:gd name="connsiteX19" fmla="*/ 160934 w 2296973"/>
              <a:gd name="connsiteY19" fmla="*/ 804672 h 1419149"/>
              <a:gd name="connsiteX20" fmla="*/ 80467 w 2296973"/>
              <a:gd name="connsiteY20" fmla="*/ 468173 h 1419149"/>
              <a:gd name="connsiteX21" fmla="*/ 7315 w 2296973"/>
              <a:gd name="connsiteY21" fmla="*/ 58521 h 1419149"/>
              <a:gd name="connsiteX22" fmla="*/ 7315 w 2296973"/>
              <a:gd name="connsiteY22" fmla="*/ 73152 h 1419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296973" h="1419149">
                <a:moveTo>
                  <a:pt x="0" y="0"/>
                </a:moveTo>
                <a:lnTo>
                  <a:pt x="7315" y="73152"/>
                </a:lnTo>
                <a:lnTo>
                  <a:pt x="109728" y="117043"/>
                </a:lnTo>
                <a:lnTo>
                  <a:pt x="307238" y="182880"/>
                </a:lnTo>
                <a:lnTo>
                  <a:pt x="680313" y="234086"/>
                </a:lnTo>
                <a:lnTo>
                  <a:pt x="1038758" y="248717"/>
                </a:lnTo>
                <a:lnTo>
                  <a:pt x="1543507" y="219456"/>
                </a:lnTo>
                <a:lnTo>
                  <a:pt x="1938528" y="190195"/>
                </a:lnTo>
                <a:lnTo>
                  <a:pt x="2238451" y="95097"/>
                </a:lnTo>
                <a:lnTo>
                  <a:pt x="2282342" y="29261"/>
                </a:lnTo>
                <a:lnTo>
                  <a:pt x="2296973" y="380390"/>
                </a:lnTo>
                <a:lnTo>
                  <a:pt x="2223821" y="848563"/>
                </a:lnTo>
                <a:lnTo>
                  <a:pt x="2114093" y="1082649"/>
                </a:lnTo>
                <a:lnTo>
                  <a:pt x="1953158" y="1258214"/>
                </a:lnTo>
                <a:lnTo>
                  <a:pt x="1697126" y="1375257"/>
                </a:lnTo>
                <a:lnTo>
                  <a:pt x="1192377" y="1419149"/>
                </a:lnTo>
                <a:lnTo>
                  <a:pt x="782726" y="1382573"/>
                </a:lnTo>
                <a:lnTo>
                  <a:pt x="519379" y="1287475"/>
                </a:lnTo>
                <a:lnTo>
                  <a:pt x="321869" y="1097280"/>
                </a:lnTo>
                <a:lnTo>
                  <a:pt x="160934" y="804672"/>
                </a:lnTo>
                <a:lnTo>
                  <a:pt x="80467" y="468173"/>
                </a:lnTo>
                <a:lnTo>
                  <a:pt x="7315" y="58521"/>
                </a:lnTo>
                <a:lnTo>
                  <a:pt x="7315" y="73152"/>
                </a:lnTo>
              </a:path>
            </a:pathLst>
          </a:custGeom>
          <a:solidFill>
            <a:srgbClr val="0070C0"/>
          </a:solidFill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1524000"/>
          <a:ext cx="4038600" cy="358140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954940"/>
                <a:gridCol w="1173780"/>
                <a:gridCol w="954940"/>
                <a:gridCol w="954940"/>
              </a:tblGrid>
              <a:tr h="65116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Level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Rainfall probability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Rainfall intensity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Drying Rate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0.030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0.100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0.233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2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0.076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0.089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0.311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3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0.123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0.078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0.389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4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0.169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0.066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0.466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5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0.215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0.055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0.544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6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0.261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0.044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0.622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7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0.308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0.033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0.699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8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0.354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0.021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0.777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  <a:tr h="3255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9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/>
                        <a:t>0.400</a:t>
                      </a:r>
                      <a:endParaRPr lang="en-US" sz="18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0.010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/>
                        <a:t>0.854</a:t>
                      </a:r>
                      <a:endParaRPr lang="en-US" sz="1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228600" y="5791200"/>
          <a:ext cx="4191000" cy="718055"/>
        </p:xfrm>
        <a:graphic>
          <a:graphicData uri="http://schemas.openxmlformats.org/presentationml/2006/ole">
            <p:oleObj spid="_x0000_s60420" name="Equation" r:id="rId4" imgW="1333440" imgH="228600" progId="">
              <p:embed/>
            </p:oleObj>
          </a:graphicData>
        </a:graphic>
      </p:graphicFrame>
      <p:cxnSp>
        <p:nvCxnSpPr>
          <p:cNvPr id="7" name="Straight Arrow Connector 6"/>
          <p:cNvCxnSpPr/>
          <p:nvPr/>
        </p:nvCxnSpPr>
        <p:spPr>
          <a:xfrm rot="5400000" flipH="1" flipV="1">
            <a:off x="3390899" y="5600701"/>
            <a:ext cx="685802" cy="1588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V="1">
            <a:off x="2171700" y="5295900"/>
            <a:ext cx="685800" cy="4572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0421" name="Picture 5" descr="H:\Current Work\Dissertation\DaphniaSelection\Figures\Figure1Talk.png"/>
          <p:cNvPicPr>
            <a:picLocks noChangeAspect="1" noChangeArrowheads="1"/>
          </p:cNvPicPr>
          <p:nvPr/>
        </p:nvPicPr>
        <p:blipFill>
          <a:blip r:embed="rId5" cstate="print"/>
          <a:srcRect l="11599" t="10512" r="36725" b="18361"/>
          <a:stretch>
            <a:fillRect/>
          </a:stretch>
        </p:blipFill>
        <p:spPr bwMode="auto">
          <a:xfrm>
            <a:off x="4724400" y="1447800"/>
            <a:ext cx="3810000" cy="3932903"/>
          </a:xfrm>
          <a:prstGeom prst="rect">
            <a:avLst/>
          </a:prstGeom>
          <a:noFill/>
        </p:spPr>
      </p:pic>
      <p:pic>
        <p:nvPicPr>
          <p:cNvPr id="14" name="Picture 2" descr="C:\Users\Owner\Pictures\100EOS7D\IMG_0025.JPG"/>
          <p:cNvPicPr>
            <a:picLocks noChangeAspect="1" noChangeArrowheads="1"/>
          </p:cNvPicPr>
          <p:nvPr/>
        </p:nvPicPr>
        <p:blipFill>
          <a:blip r:embed="rId6" cstate="print"/>
          <a:srcRect l="13333" t="8750" r="30000" b="16250"/>
          <a:stretch>
            <a:fillRect/>
          </a:stretch>
        </p:blipFill>
        <p:spPr bwMode="auto">
          <a:xfrm>
            <a:off x="5181600" y="5562600"/>
            <a:ext cx="1219200" cy="1075765"/>
          </a:xfrm>
          <a:prstGeom prst="rect">
            <a:avLst/>
          </a:prstGeom>
          <a:noFill/>
        </p:spPr>
      </p:pic>
      <p:cxnSp>
        <p:nvCxnSpPr>
          <p:cNvPr id="15" name="Straight Arrow Connector 14"/>
          <p:cNvCxnSpPr/>
          <p:nvPr/>
        </p:nvCxnSpPr>
        <p:spPr>
          <a:xfrm rot="5400000">
            <a:off x="5772835" y="4553635"/>
            <a:ext cx="951130" cy="9144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Talk TOC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Bell MT" pitchFamily="18" charset="0"/>
                <a:ea typeface="Batang" pitchFamily="18" charset="-127"/>
              </a:rPr>
              <a:t>Climate change in New England</a:t>
            </a:r>
          </a:p>
          <a:p>
            <a:endParaRPr lang="en-US" dirty="0" smtClean="0">
              <a:latin typeface="Bell MT" pitchFamily="18" charset="0"/>
              <a:ea typeface="Batang" pitchFamily="18" charset="-127"/>
            </a:endParaRPr>
          </a:p>
          <a:p>
            <a:r>
              <a:rPr lang="en-US" dirty="0" smtClean="0">
                <a:ea typeface="Batang" pitchFamily="18" charset="-127"/>
              </a:rPr>
              <a:t>Framework to understand climate change/previous work</a:t>
            </a:r>
            <a:endParaRPr lang="en-US" dirty="0" smtClean="0">
              <a:latin typeface="Bell MT" pitchFamily="18" charset="0"/>
              <a:ea typeface="Batang" pitchFamily="18" charset="-127"/>
            </a:endParaRPr>
          </a:p>
          <a:p>
            <a:endParaRPr lang="en-US" dirty="0" smtClean="0">
              <a:latin typeface="Bell MT" pitchFamily="18" charset="0"/>
              <a:ea typeface="Batang" pitchFamily="18" charset="-127"/>
            </a:endParaRPr>
          </a:p>
          <a:p>
            <a:r>
              <a:rPr lang="en-US" dirty="0" smtClean="0">
                <a:ea typeface="Batang" pitchFamily="18" charset="-127"/>
              </a:rPr>
              <a:t>Study system</a:t>
            </a:r>
          </a:p>
          <a:p>
            <a:endParaRPr lang="en-US" dirty="0" smtClean="0">
              <a:latin typeface="Bell MT" pitchFamily="18" charset="0"/>
              <a:ea typeface="Batang" pitchFamily="18" charset="-127"/>
            </a:endParaRPr>
          </a:p>
          <a:p>
            <a:r>
              <a:rPr lang="en-US" dirty="0" smtClean="0">
                <a:latin typeface="Bell MT" pitchFamily="18" charset="0"/>
                <a:ea typeface="Batang" pitchFamily="18" charset="-127"/>
              </a:rPr>
              <a:t>Experimental design / field set-up</a:t>
            </a:r>
          </a:p>
          <a:p>
            <a:endParaRPr lang="en-US" dirty="0" smtClean="0">
              <a:latin typeface="Bell MT" pitchFamily="18" charset="0"/>
              <a:ea typeface="Batang" pitchFamily="18" charset="-127"/>
            </a:endParaRPr>
          </a:p>
          <a:p>
            <a:r>
              <a:rPr lang="en-US" dirty="0" smtClean="0">
                <a:latin typeface="Bell MT" pitchFamily="18" charset="0"/>
                <a:ea typeface="Batang" pitchFamily="18" charset="-127"/>
              </a:rPr>
              <a:t>Impact of climate change on food web dynamics</a:t>
            </a:r>
          </a:p>
          <a:p>
            <a:endParaRPr lang="en-US" dirty="0" smtClean="0">
              <a:latin typeface="Bell MT" pitchFamily="18" charset="0"/>
              <a:ea typeface="Batang" pitchFamily="18" charset="-127"/>
            </a:endParaRPr>
          </a:p>
          <a:p>
            <a:r>
              <a:rPr lang="en-US" dirty="0" smtClean="0">
                <a:latin typeface="Bell MT" pitchFamily="18" charset="0"/>
                <a:ea typeface="Batang" pitchFamily="18" charset="-127"/>
              </a:rPr>
              <a:t>Evolutionary impacts of climate change in a model organism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1524000"/>
            <a:ext cx="4470347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H:\Current Work\Dissertation\DaphniaSelection\Figures\Figure1Talk.png"/>
          <p:cNvPicPr>
            <a:picLocks noChangeAspect="1" noChangeArrowheads="1"/>
          </p:cNvPicPr>
          <p:nvPr/>
        </p:nvPicPr>
        <p:blipFill>
          <a:blip r:embed="rId4" cstate="print"/>
          <a:srcRect l="11599" t="10512" r="36725" b="18361"/>
          <a:stretch>
            <a:fillRect/>
          </a:stretch>
        </p:blipFill>
        <p:spPr bwMode="auto">
          <a:xfrm>
            <a:off x="64293" y="2057400"/>
            <a:ext cx="3764757" cy="3886200"/>
          </a:xfrm>
          <a:prstGeom prst="rect">
            <a:avLst/>
          </a:prstGeom>
          <a:noFill/>
        </p:spPr>
      </p:pic>
      <p:cxnSp>
        <p:nvCxnSpPr>
          <p:cNvPr id="13" name="Elbow Connector 12"/>
          <p:cNvCxnSpPr/>
          <p:nvPr/>
        </p:nvCxnSpPr>
        <p:spPr>
          <a:xfrm flipV="1">
            <a:off x="990600" y="2133600"/>
            <a:ext cx="4572000" cy="2286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581400" y="2362200"/>
            <a:ext cx="2057400" cy="609600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505200" y="4876800"/>
            <a:ext cx="2209800" cy="152400"/>
          </a:xfrm>
          <a:prstGeom prst="straightConnector1">
            <a:avLst/>
          </a:prstGeom>
          <a:ln>
            <a:solidFill>
              <a:srgbClr val="3C5EF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 flipV="1">
            <a:off x="914400" y="4343400"/>
            <a:ext cx="4495800" cy="76200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Users\Owner\Pictures\100EOS7D\IMG_0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1" descr="C:\Users\Owner\Pictures\100EOS7D\IMG_04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1" descr="C:\Users\Owner\Pictures\100EOS7D\IMG_04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Owner\Pictures\100EOS7D\IMG_0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  <p:sp>
        <p:nvSpPr>
          <p:cNvPr id="3" name="Rounded Rectangle 2"/>
          <p:cNvSpPr/>
          <p:nvPr/>
        </p:nvSpPr>
        <p:spPr>
          <a:xfrm>
            <a:off x="304800" y="685800"/>
            <a:ext cx="2590800" cy="4953000"/>
          </a:xfrm>
          <a:prstGeom prst="roundRect">
            <a:avLst/>
          </a:prstGeom>
          <a:solidFill>
            <a:schemeClr val="dk1">
              <a:alpha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Sampling protocols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Ponds </a:t>
            </a:r>
            <a:r>
              <a:rPr lang="en-US" sz="1200" dirty="0" err="1" smtClean="0"/>
              <a:t>censused</a:t>
            </a:r>
            <a:r>
              <a:rPr lang="en-US" sz="1200" dirty="0" smtClean="0"/>
              <a:t> weekly from May to September from 2008-2010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Samples identified </a:t>
            </a:r>
            <a:r>
              <a:rPr lang="en-US" sz="1200" i="1" dirty="0" smtClean="0"/>
              <a:t>in situ </a:t>
            </a:r>
            <a:r>
              <a:rPr lang="en-US" sz="1200" dirty="0" smtClean="0"/>
              <a:t>to genera, with vouchers collected for lab ID</a:t>
            </a:r>
            <a:endParaRPr lang="en-US" sz="1200" i="1" dirty="0" smtClean="0"/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Pond water levels adjusted weekly during the sampling duration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Physical covariates (DO, pH, conductivity and water temperature) measured weekly with sampling 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1200" dirty="0" smtClean="0"/>
              <a:t>Collected soil cores at the very end to assess habitat heterogeneity</a:t>
            </a:r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230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/>
              <a:t>How will climate change alter biotic interactions and </a:t>
            </a:r>
            <a:r>
              <a:rPr lang="en-US" sz="4000" dirty="0" err="1" smtClean="0"/>
              <a:t>trophic</a:t>
            </a:r>
            <a:r>
              <a:rPr lang="en-US" sz="4000" dirty="0" smtClean="0"/>
              <a:t> relationships?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7292" t="24683" r="13542" b="59890"/>
          <a:stretch>
            <a:fillRect/>
          </a:stretch>
        </p:blipFill>
        <p:spPr bwMode="auto">
          <a:xfrm>
            <a:off x="3124200" y="4724400"/>
            <a:ext cx="298704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371600" y="6172200"/>
            <a:ext cx="64770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Detrital</a:t>
            </a:r>
            <a:r>
              <a:rPr lang="en-US" dirty="0" smtClean="0"/>
              <a:t> / bacterial food source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371600" y="6172200"/>
            <a:ext cx="64770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Detrital</a:t>
            </a:r>
            <a:r>
              <a:rPr lang="en-US" dirty="0" smtClean="0"/>
              <a:t> / bacterial food source</a:t>
            </a:r>
          </a:p>
        </p:txBody>
      </p:sp>
      <p:pic>
        <p:nvPicPr>
          <p:cNvPr id="34818" name="Picture 2" descr="http://blogs.exploratorium.edu/science/files/2011/02/Daphnia_pul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953000"/>
            <a:ext cx="533400" cy="608587"/>
          </a:xfrm>
          <a:prstGeom prst="rect">
            <a:avLst/>
          </a:prstGeom>
          <a:noFill/>
        </p:spPr>
      </p:pic>
      <p:pic>
        <p:nvPicPr>
          <p:cNvPr id="34820" name="Picture 4" descr="http://medent.usyd.edu.au/photos/aedes_aegypti_larv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572000"/>
            <a:ext cx="1219200" cy="823167"/>
          </a:xfrm>
          <a:prstGeom prst="rect">
            <a:avLst/>
          </a:prstGeom>
          <a:noFill/>
        </p:spPr>
      </p:pic>
      <p:pic>
        <p:nvPicPr>
          <p:cNvPr id="34822" name="Picture 6" descr="http://www.albertastillwaters.com/midge_lar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572000"/>
            <a:ext cx="1143000" cy="801077"/>
          </a:xfrm>
          <a:prstGeom prst="rect">
            <a:avLst/>
          </a:prstGeom>
          <a:noFill/>
        </p:spPr>
      </p:pic>
      <p:pic>
        <p:nvPicPr>
          <p:cNvPr id="34824" name="Picture 8" descr="http://www.zin.ru/animalia/Coleoptera/images/kv_mak/enochrus-affin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7600" y="3657600"/>
            <a:ext cx="1371600" cy="1942089"/>
          </a:xfrm>
          <a:prstGeom prst="rect">
            <a:avLst/>
          </a:prstGeom>
          <a:noFill/>
        </p:spPr>
      </p:pic>
      <p:pic>
        <p:nvPicPr>
          <p:cNvPr id="34832" name="Picture 16" descr="Tadpol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4419600"/>
            <a:ext cx="2057400" cy="740665"/>
          </a:xfrm>
          <a:prstGeom prst="rect">
            <a:avLst/>
          </a:prstGeom>
          <a:noFill/>
        </p:spPr>
      </p:pic>
      <p:cxnSp>
        <p:nvCxnSpPr>
          <p:cNvPr id="46" name="Straight Arrow Connector 45"/>
          <p:cNvCxnSpPr/>
          <p:nvPr/>
        </p:nvCxnSpPr>
        <p:spPr>
          <a:xfrm>
            <a:off x="800100" y="5562600"/>
            <a:ext cx="2857500" cy="5334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0800000" flipV="1">
            <a:off x="4876800" y="5181600"/>
            <a:ext cx="1143000" cy="838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6200000" flipH="1">
            <a:off x="3962400" y="5410200"/>
            <a:ext cx="609600" cy="609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057400" y="5410200"/>
            <a:ext cx="2362200" cy="685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 flipV="1">
            <a:off x="5486400" y="5715000"/>
            <a:ext cx="2590800" cy="304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371600" y="6172200"/>
            <a:ext cx="64770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Detrital</a:t>
            </a:r>
            <a:r>
              <a:rPr lang="en-US" dirty="0" smtClean="0"/>
              <a:t> / bacterial food source</a:t>
            </a:r>
          </a:p>
        </p:txBody>
      </p:sp>
      <p:pic>
        <p:nvPicPr>
          <p:cNvPr id="34818" name="Picture 2" descr="http://blogs.exploratorium.edu/science/files/2011/02/Daphnia_pul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953000"/>
            <a:ext cx="533400" cy="608587"/>
          </a:xfrm>
          <a:prstGeom prst="rect">
            <a:avLst/>
          </a:prstGeom>
          <a:noFill/>
        </p:spPr>
      </p:pic>
      <p:pic>
        <p:nvPicPr>
          <p:cNvPr id="34820" name="Picture 4" descr="http://medent.usyd.edu.au/photos/aedes_aegypti_larv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4572000"/>
            <a:ext cx="1219200" cy="823167"/>
          </a:xfrm>
          <a:prstGeom prst="rect">
            <a:avLst/>
          </a:prstGeom>
          <a:noFill/>
        </p:spPr>
      </p:pic>
      <p:pic>
        <p:nvPicPr>
          <p:cNvPr id="34822" name="Picture 6" descr="http://www.albertastillwaters.com/midge_lar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4572000"/>
            <a:ext cx="1143000" cy="801077"/>
          </a:xfrm>
          <a:prstGeom prst="rect">
            <a:avLst/>
          </a:prstGeom>
          <a:noFill/>
        </p:spPr>
      </p:pic>
      <p:pic>
        <p:nvPicPr>
          <p:cNvPr id="34824" name="Picture 8" descr="http://www.zin.ru/animalia/Coleoptera/images/kv_mak/enochrus-affini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7600" y="3657600"/>
            <a:ext cx="1371600" cy="1942089"/>
          </a:xfrm>
          <a:prstGeom prst="rect">
            <a:avLst/>
          </a:prstGeom>
          <a:noFill/>
        </p:spPr>
      </p:pic>
      <p:pic>
        <p:nvPicPr>
          <p:cNvPr id="34826" name="Picture 10" descr="http://www.photomacrography.net/forum/userpix/16_acilius_sulcatus_001_small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7000" y="1600200"/>
            <a:ext cx="1470279" cy="1804024"/>
          </a:xfrm>
          <a:prstGeom prst="rect">
            <a:avLst/>
          </a:prstGeom>
          <a:noFill/>
        </p:spPr>
      </p:pic>
      <p:pic>
        <p:nvPicPr>
          <p:cNvPr id="34828" name="Picture 12" descr="http://t0.gstatic.com/images?q=tbn:ANd9GcTc-IYvnGSo0dryUpuYzzc5CmEhqarD-31gPKLCK4WTsTkevvWT&amp;t=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2514600"/>
            <a:ext cx="1222514" cy="820958"/>
          </a:xfrm>
          <a:prstGeom prst="rect">
            <a:avLst/>
          </a:prstGeom>
          <a:noFill/>
        </p:spPr>
      </p:pic>
      <p:pic>
        <p:nvPicPr>
          <p:cNvPr id="34832" name="Picture 16" descr="Tadpol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1600" y="4419600"/>
            <a:ext cx="2057400" cy="740665"/>
          </a:xfrm>
          <a:prstGeom prst="rect">
            <a:avLst/>
          </a:prstGeom>
          <a:noFill/>
        </p:spPr>
      </p:pic>
      <p:cxnSp>
        <p:nvCxnSpPr>
          <p:cNvPr id="22" name="Straight Arrow Connector 21"/>
          <p:cNvCxnSpPr/>
          <p:nvPr/>
        </p:nvCxnSpPr>
        <p:spPr>
          <a:xfrm rot="10800000" flipV="1">
            <a:off x="990600" y="2971800"/>
            <a:ext cx="3276600" cy="1828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 flipV="1">
            <a:off x="2514600" y="2971800"/>
            <a:ext cx="1752600" cy="15240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10800000" flipV="1">
            <a:off x="1905000" y="2971798"/>
            <a:ext cx="2362200" cy="2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endCxn id="34822" idx="0"/>
          </p:cNvCxnSpPr>
          <p:nvPr/>
        </p:nvCxnSpPr>
        <p:spPr>
          <a:xfrm rot="5400000">
            <a:off x="3333750" y="3638550"/>
            <a:ext cx="1600200" cy="2667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4267200" y="2971800"/>
            <a:ext cx="1905000" cy="1371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4267200" y="2971800"/>
            <a:ext cx="3124200" cy="990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4305300" y="2971800"/>
            <a:ext cx="1866900" cy="1524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800100" y="5562600"/>
            <a:ext cx="2857500" cy="5334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0800000" flipV="1">
            <a:off x="4876800" y="5181600"/>
            <a:ext cx="1143000" cy="838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6200000" flipH="1">
            <a:off x="3962400" y="5410200"/>
            <a:ext cx="609600" cy="6096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2057400" y="5410200"/>
            <a:ext cx="2362200" cy="685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rot="10800000" flipV="1">
            <a:off x="5486400" y="5715000"/>
            <a:ext cx="2590800" cy="3048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stCxn id="34828" idx="2"/>
          </p:cNvCxnSpPr>
          <p:nvPr/>
        </p:nvCxnSpPr>
        <p:spPr>
          <a:xfrm rot="5400000">
            <a:off x="182709" y="3838650"/>
            <a:ext cx="1465041" cy="4588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stCxn id="34828" idx="2"/>
          </p:cNvCxnSpPr>
          <p:nvPr/>
        </p:nvCxnSpPr>
        <p:spPr>
          <a:xfrm rot="16200000" flipH="1">
            <a:off x="944707" y="3535507"/>
            <a:ext cx="1160244" cy="760345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34828" idx="2"/>
          </p:cNvCxnSpPr>
          <p:nvPr/>
        </p:nvCxnSpPr>
        <p:spPr>
          <a:xfrm rot="16200000" flipH="1">
            <a:off x="2011506" y="2468708"/>
            <a:ext cx="1160244" cy="2893943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34826" idx="2"/>
          </p:cNvCxnSpPr>
          <p:nvPr/>
        </p:nvCxnSpPr>
        <p:spPr>
          <a:xfrm rot="5400000">
            <a:off x="3365082" y="1182142"/>
            <a:ext cx="1624976" cy="606914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34826" idx="2"/>
          </p:cNvCxnSpPr>
          <p:nvPr/>
        </p:nvCxnSpPr>
        <p:spPr>
          <a:xfrm rot="5400000">
            <a:off x="4279482" y="1867942"/>
            <a:ext cx="1396376" cy="446894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34826" idx="2"/>
          </p:cNvCxnSpPr>
          <p:nvPr/>
        </p:nvCxnSpPr>
        <p:spPr>
          <a:xfrm rot="5400000">
            <a:off x="5193882" y="2477542"/>
            <a:ext cx="1091576" cy="294494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rot="5400000">
            <a:off x="6400801" y="3429002"/>
            <a:ext cx="838201" cy="83819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34826" idx="2"/>
            <a:endCxn id="34824" idx="0"/>
          </p:cNvCxnSpPr>
          <p:nvPr/>
        </p:nvCxnSpPr>
        <p:spPr>
          <a:xfrm rot="16200000" flipH="1">
            <a:off x="7556082" y="3060282"/>
            <a:ext cx="253376" cy="94126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rot="10800000">
            <a:off x="1828800" y="2971800"/>
            <a:ext cx="5410200" cy="4572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  <p:pic>
        <p:nvPicPr>
          <p:cNvPr id="34830" name="Picture 14" descr="http://parkcitizenscience.org/dragonfly/diagrams/diagram_images/anax_junius_nymph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76600" y="1828800"/>
            <a:ext cx="2133600" cy="1428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9812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219200"/>
            <a:ext cx="2743200" cy="546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 cstate="print"/>
          <a:srcRect l="33035" r="33929"/>
          <a:stretch>
            <a:fillRect/>
          </a:stretch>
        </p:blipFill>
        <p:spPr bwMode="auto">
          <a:xfrm>
            <a:off x="5181600" y="3124200"/>
            <a:ext cx="205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/>
          <a:srcRect r="65694"/>
          <a:stretch>
            <a:fillRect/>
          </a:stretch>
        </p:blipFill>
        <p:spPr bwMode="auto">
          <a:xfrm>
            <a:off x="5181600" y="1295400"/>
            <a:ext cx="205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 l="66071"/>
          <a:stretch>
            <a:fillRect/>
          </a:stretch>
        </p:blipFill>
        <p:spPr bwMode="auto">
          <a:xfrm>
            <a:off x="5181600" y="4800600"/>
            <a:ext cx="205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9812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057400" y="4419600"/>
            <a:ext cx="1143000" cy="762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2"/>
          </p:cNvCxnSpPr>
          <p:nvPr/>
        </p:nvCxnSpPr>
        <p:spPr>
          <a:xfrm rot="16200000" flipH="1">
            <a:off x="2192252" y="1963652"/>
            <a:ext cx="849868" cy="1471227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447800" y="1905000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Species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95400" y="419100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9812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85800" y="3733800"/>
            <a:ext cx="1219200" cy="2286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16200000" flipH="1">
            <a:off x="609600" y="2286000"/>
            <a:ext cx="1219200" cy="6096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1000" y="1676400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Species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3352800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Link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5105400" y="2362200"/>
            <a:ext cx="4038600" cy="4495800"/>
          </a:xfrm>
        </p:spPr>
        <p:txBody>
          <a:bodyPr>
            <a:noAutofit/>
          </a:bodyPr>
          <a:lstStyle/>
          <a:p>
            <a:r>
              <a:rPr lang="en-US" sz="2200" i="1" dirty="0" smtClean="0"/>
              <a:t>S</a:t>
            </a:r>
            <a:r>
              <a:rPr lang="en-US" sz="2200" dirty="0" smtClean="0"/>
              <a:t>, Species</a:t>
            </a:r>
          </a:p>
          <a:p>
            <a:r>
              <a:rPr lang="en-US" sz="2200" i="1" dirty="0" smtClean="0"/>
              <a:t>L/S</a:t>
            </a:r>
            <a:r>
              <a:rPr lang="en-US" sz="2200" dirty="0" smtClean="0"/>
              <a:t>, Links per species</a:t>
            </a:r>
          </a:p>
          <a:p>
            <a:r>
              <a:rPr lang="en-US" sz="2200" i="1" dirty="0" smtClean="0"/>
              <a:t>C</a:t>
            </a:r>
            <a:r>
              <a:rPr lang="en-US" sz="2200" dirty="0" smtClean="0"/>
              <a:t>, </a:t>
            </a:r>
            <a:r>
              <a:rPr lang="en-US" sz="2200" dirty="0" err="1" smtClean="0"/>
              <a:t>Connectance</a:t>
            </a:r>
            <a:endParaRPr lang="en-US" sz="2200" dirty="0" smtClean="0"/>
          </a:p>
          <a:p>
            <a:r>
              <a:rPr lang="en-US" sz="2200" i="1" dirty="0" smtClean="0"/>
              <a:t>D</a:t>
            </a:r>
            <a:r>
              <a:rPr lang="en-US" sz="2200" dirty="0" smtClean="0"/>
              <a:t>, Characteristic path length</a:t>
            </a:r>
          </a:p>
          <a:p>
            <a:r>
              <a:rPr lang="en-US" sz="2200" i="1" dirty="0" err="1" smtClean="0"/>
              <a:t>Clust</a:t>
            </a:r>
            <a:r>
              <a:rPr lang="en-US" sz="2200" dirty="0" smtClean="0"/>
              <a:t>, Clustering coefficient</a:t>
            </a:r>
          </a:p>
          <a:p>
            <a:r>
              <a:rPr lang="en-US" sz="2200" i="1" dirty="0" err="1" smtClean="0"/>
              <a:t>ChnLn</a:t>
            </a:r>
            <a:r>
              <a:rPr lang="en-US" sz="2200" i="1" dirty="0" smtClean="0"/>
              <a:t>, </a:t>
            </a:r>
            <a:r>
              <a:rPr lang="en-US" sz="2200" dirty="0" smtClean="0"/>
              <a:t>Mean chain length</a:t>
            </a:r>
          </a:p>
          <a:p>
            <a:r>
              <a:rPr lang="en-US" sz="2200" i="1" dirty="0" err="1" smtClean="0"/>
              <a:t>ChnSD</a:t>
            </a:r>
            <a:r>
              <a:rPr lang="en-US" sz="2200" i="1" dirty="0" smtClean="0"/>
              <a:t>,</a:t>
            </a:r>
            <a:r>
              <a:rPr lang="en-US" sz="2200" dirty="0" smtClean="0"/>
              <a:t> SD of chain length</a:t>
            </a:r>
          </a:p>
          <a:p>
            <a:r>
              <a:rPr lang="en-US" sz="2200" i="1" dirty="0" smtClean="0"/>
              <a:t>B,P,I,</a:t>
            </a:r>
            <a:r>
              <a:rPr lang="en-US" sz="2200" dirty="0" smtClean="0"/>
              <a:t> Proportion of each </a:t>
            </a:r>
            <a:r>
              <a:rPr lang="en-US" sz="2200" dirty="0" err="1" smtClean="0"/>
              <a:t>trophic</a:t>
            </a:r>
            <a:r>
              <a:rPr lang="en-US" sz="2200" dirty="0" smtClean="0"/>
              <a:t> group</a:t>
            </a:r>
            <a:endParaRPr lang="en-US" sz="2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819400" y="5867400"/>
          <a:ext cx="4267200" cy="822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53440"/>
                <a:gridCol w="853440"/>
                <a:gridCol w="853440"/>
                <a:gridCol w="853440"/>
                <a:gridCol w="853440"/>
              </a:tblGrid>
              <a:tr h="26654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Pond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Week 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Week 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Week 14</a:t>
                      </a:r>
                      <a:endParaRPr lang="en-US" sz="1400" dirty="0"/>
                    </a:p>
                  </a:txBody>
                  <a:tcPr/>
                </a:tc>
              </a:tr>
              <a:tr h="29401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0.85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0.85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…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1.28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5" descr="H:\Current Work\Dissertation\DaphniaSelection\Figures\Figure1Talk.png"/>
          <p:cNvPicPr>
            <a:picLocks noChangeAspect="1" noChangeArrowheads="1"/>
          </p:cNvPicPr>
          <p:nvPr/>
        </p:nvPicPr>
        <p:blipFill>
          <a:blip r:embed="rId3" cstate="print"/>
          <a:srcRect l="11599" t="10512" r="36725" b="18361"/>
          <a:stretch>
            <a:fillRect/>
          </a:stretch>
        </p:blipFill>
        <p:spPr bwMode="auto">
          <a:xfrm>
            <a:off x="0" y="1752600"/>
            <a:ext cx="3810000" cy="3932903"/>
          </a:xfrm>
          <a:prstGeom prst="rect">
            <a:avLst/>
          </a:prstGeom>
          <a:noFill/>
        </p:spPr>
      </p:pic>
      <p:sp>
        <p:nvSpPr>
          <p:cNvPr id="8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Network structure</a:t>
            </a:r>
            <a:endParaRPr lang="en-US" i="1" dirty="0">
              <a:latin typeface="High Tower Text" pitchFamily="18" charset="0"/>
            </a:endParaRPr>
          </a:p>
        </p:txBody>
      </p:sp>
      <p:pic>
        <p:nvPicPr>
          <p:cNvPr id="16179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9812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943600" y="1981200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Links per Species</a:t>
            </a:r>
            <a:endParaRPr lang="en-US" sz="1600" i="1" dirty="0"/>
          </a:p>
        </p:txBody>
      </p:sp>
      <p:cxnSp>
        <p:nvCxnSpPr>
          <p:cNvPr id="11" name="Straight Arrow Connector 10"/>
          <p:cNvCxnSpPr>
            <a:endCxn id="161793" idx="1"/>
          </p:cNvCxnSpPr>
          <p:nvPr/>
        </p:nvCxnSpPr>
        <p:spPr>
          <a:xfrm rot="5400000" flipH="1" flipV="1">
            <a:off x="4019550" y="4324350"/>
            <a:ext cx="2019300" cy="7620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914400" y="4419600"/>
            <a:ext cx="1828800" cy="17526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87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362200"/>
            <a:ext cx="3124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ight Arrow 14"/>
          <p:cNvSpPr/>
          <p:nvPr/>
        </p:nvSpPr>
        <p:spPr>
          <a:xfrm>
            <a:off x="3810000" y="3505200"/>
            <a:ext cx="1219200" cy="838200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Order</a:t>
            </a:r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096000" y="4876800"/>
            <a:ext cx="152400" cy="152400"/>
          </a:xfrm>
          <a:prstGeom prst="ellipse">
            <a:avLst/>
          </a:prstGeom>
          <a:solidFill>
            <a:schemeClr val="accent2">
              <a:alpha val="11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762000" y="2590800"/>
          <a:ext cx="7704655" cy="761999"/>
        </p:xfrm>
        <a:graphic>
          <a:graphicData uri="http://schemas.openxmlformats.org/presentationml/2006/ole">
            <p:oleObj spid="_x0000_s234498" name="Equation" r:id="rId4" imgW="2311200" imgH="228600" progId="">
              <p:embed/>
            </p:oleObj>
          </a:graphicData>
        </a:graphic>
      </p:graphicFrame>
      <p:cxnSp>
        <p:nvCxnSpPr>
          <p:cNvPr id="8" name="Straight Arrow Connector 7"/>
          <p:cNvCxnSpPr>
            <a:stCxn id="30" idx="0"/>
          </p:cNvCxnSpPr>
          <p:nvPr/>
        </p:nvCxnSpPr>
        <p:spPr>
          <a:xfrm rot="16200000" flipV="1">
            <a:off x="2762250" y="4095750"/>
            <a:ext cx="1371600" cy="381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V="1">
            <a:off x="6477000" y="3962400"/>
            <a:ext cx="1676400" cy="6096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31" idx="0"/>
          </p:cNvCxnSpPr>
          <p:nvPr/>
        </p:nvCxnSpPr>
        <p:spPr>
          <a:xfrm rot="16200000" flipV="1">
            <a:off x="4552950" y="4057650"/>
            <a:ext cx="1600200" cy="4953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29" idx="0"/>
          </p:cNvCxnSpPr>
          <p:nvPr/>
        </p:nvCxnSpPr>
        <p:spPr>
          <a:xfrm rot="16200000" flipV="1">
            <a:off x="361950" y="4210050"/>
            <a:ext cx="1752600" cy="342900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57200" y="5257800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Median value of food metric time series for pond </a:t>
            </a:r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2514600" y="4800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Drying rate for pond </a:t>
            </a:r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648200" y="5105400"/>
            <a:ext cx="190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Rain fall  probability for pond </a:t>
            </a:r>
            <a:r>
              <a:rPr lang="en-US" dirty="0" err="1" smtClean="0"/>
              <a:t>i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6781800" y="5181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Deciduous leaf litter in pond </a:t>
            </a:r>
            <a:r>
              <a:rPr lang="en-US" dirty="0" err="1" smtClean="0"/>
              <a:t>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85762" y="2057400"/>
            <a:ext cx="8534400" cy="415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1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0"/>
            <a:ext cx="839152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pic>
        <p:nvPicPr>
          <p:cNvPr id="161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8618" y="5228844"/>
            <a:ext cx="7372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90525" y="2133600"/>
            <a:ext cx="8524875" cy="434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84010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2525" y="5602224"/>
            <a:ext cx="7372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87096" y="2057400"/>
            <a:ext cx="8534400" cy="4078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09800"/>
            <a:ext cx="84105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9096" y="5297424"/>
            <a:ext cx="7372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87096" y="2057400"/>
            <a:ext cx="8534400" cy="4078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0"/>
            <a:ext cx="835342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Median value analysis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81200" y="2133600"/>
          <a:ext cx="5257800" cy="4394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51560"/>
                <a:gridCol w="1051560"/>
                <a:gridCol w="1051560"/>
                <a:gridCol w="1051560"/>
                <a:gridCol w="1051560"/>
              </a:tblGrid>
              <a:tr h="878840">
                <a:tc>
                  <a:txBody>
                    <a:bodyPr/>
                    <a:lstStyle/>
                    <a:p>
                      <a:r>
                        <a:rPr lang="en-US" dirty="0" smtClean="0"/>
                        <a:t>Metric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Drying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Rainfall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Leaf</a:t>
                      </a:r>
                      <a:r>
                        <a:rPr lang="en-US" baseline="0" dirty="0" smtClean="0"/>
                        <a:t> litter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</a:t>
                      </a:r>
                      <a:r>
                        <a:rPr lang="en-US" baseline="30000" dirty="0" smtClean="0"/>
                        <a:t>2</a:t>
                      </a:r>
                      <a:endParaRPr lang="en-US" baseline="30000" dirty="0"/>
                    </a:p>
                  </a:txBody>
                  <a:tcPr anchor="ctr"/>
                </a:tc>
              </a:tr>
              <a:tr h="878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0.14</a:t>
                      </a:r>
                      <a:endParaRPr lang="en-US" sz="2400" dirty="0"/>
                    </a:p>
                  </a:txBody>
                  <a:tcPr anchor="ctr"/>
                </a:tc>
              </a:tr>
              <a:tr h="878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L/S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0.18</a:t>
                      </a:r>
                      <a:endParaRPr lang="en-US" sz="2400" dirty="0"/>
                    </a:p>
                  </a:txBody>
                  <a:tcPr anchor="ctr"/>
                </a:tc>
              </a:tr>
              <a:tr h="878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ChnLn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0.13</a:t>
                      </a:r>
                      <a:endParaRPr lang="en-US" sz="2400" dirty="0"/>
                    </a:p>
                  </a:txBody>
                  <a:tcPr anchor="ctr"/>
                </a:tc>
              </a:tr>
              <a:tr h="878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P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-</a:t>
                      </a:r>
                      <a:endParaRPr lang="en-US" sz="2400" dirty="0"/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+</a:t>
                      </a:r>
                      <a:endParaRPr lang="en-US" sz="2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0.17</a:t>
                      </a:r>
                      <a:endParaRPr lang="en-US" sz="2400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7315200" cy="493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304800" y="2514600"/>
          <a:ext cx="3657600" cy="3989716"/>
        </p:xfrm>
        <a:graphic>
          <a:graphicData uri="http://schemas.openxmlformats.org/presentationml/2006/ole">
            <p:oleObj spid="_x0000_s177154" name="Acrobat Document" r:id="rId4" imgW="6384600" imgH="6382800" progId="AcroExch.Document.7">
              <p:embed/>
            </p:oleObj>
          </a:graphicData>
        </a:graphic>
      </p:graphicFrame>
      <p:graphicFrame>
        <p:nvGraphicFramePr>
          <p:cNvPr id="177155" name="Object 3"/>
          <p:cNvGraphicFramePr>
            <a:graphicFrameLocks noChangeAspect="1"/>
          </p:cNvGraphicFramePr>
          <p:nvPr/>
        </p:nvGraphicFramePr>
        <p:xfrm>
          <a:off x="4953000" y="2514600"/>
          <a:ext cx="3657600" cy="3989832"/>
        </p:xfrm>
        <a:graphic>
          <a:graphicData uri="http://schemas.openxmlformats.org/presentationml/2006/ole">
            <p:oleObj spid="_x0000_s177155" name="Acrobat Document" r:id="rId5" imgW="6384600" imgH="6382800" progId="AcroExch.Document.7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66800" y="1905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Low drying rate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67400" y="1981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drying rate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43600" y="2286000"/>
            <a:ext cx="2564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can we characterize</a:t>
            </a:r>
          </a:p>
          <a:p>
            <a:r>
              <a:rPr lang="en-US" dirty="0" smtClean="0"/>
              <a:t>These two datasets?</a:t>
            </a:r>
            <a:endParaRPr lang="en-US" dirty="0"/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981200"/>
            <a:ext cx="412483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43600" y="2286000"/>
            <a:ext cx="2564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can we characterize</a:t>
            </a:r>
          </a:p>
          <a:p>
            <a:r>
              <a:rPr lang="en-US" dirty="0" smtClean="0"/>
              <a:t>These two datasets?</a:t>
            </a:r>
            <a:endParaRPr lang="en-US" dirty="0"/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981200"/>
            <a:ext cx="412483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410200" y="3429000"/>
          <a:ext cx="3581400" cy="1112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93800"/>
                <a:gridCol w="1193800"/>
                <a:gridCol w="11938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Variance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12.67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6.89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Black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13.08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9.63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943600" y="2286000"/>
            <a:ext cx="2564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can we characterize</a:t>
            </a:r>
          </a:p>
          <a:p>
            <a:r>
              <a:rPr lang="en-US" dirty="0" smtClean="0"/>
              <a:t>These two datasets?</a:t>
            </a:r>
            <a:endParaRPr lang="en-US" dirty="0"/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981200"/>
            <a:ext cx="4124836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5638800" y="3276600"/>
          <a:ext cx="2903538" cy="538163"/>
        </p:xfrm>
        <a:graphic>
          <a:graphicData uri="http://schemas.openxmlformats.org/presentationml/2006/ole">
            <p:oleObj spid="_x0000_s171010" name="Equation" r:id="rId5" imgW="12315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5261693"/>
            <a:ext cx="1600200" cy="159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5943600" y="5486400"/>
          <a:ext cx="2492418" cy="461963"/>
        </p:xfrm>
        <a:graphic>
          <a:graphicData uri="http://schemas.openxmlformats.org/presentationml/2006/ole">
            <p:oleObj spid="_x0000_s173058" name="Equation" r:id="rId5" imgW="1231560" imgH="228600" progId="Equation.3">
              <p:embed/>
            </p:oleObj>
          </a:graphicData>
        </a:graphic>
      </p:graphicFrame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6" cstate="print"/>
          <a:srcRect t="12869" b="3485"/>
          <a:stretch>
            <a:fillRect/>
          </a:stretch>
        </p:blipFill>
        <p:spPr bwMode="auto">
          <a:xfrm>
            <a:off x="5105400" y="2057400"/>
            <a:ext cx="3657600" cy="305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7" cstate="print"/>
          <a:srcRect t="12927" b="3171"/>
          <a:stretch>
            <a:fillRect/>
          </a:stretch>
        </p:blipFill>
        <p:spPr bwMode="auto">
          <a:xfrm>
            <a:off x="152400" y="2057400"/>
            <a:ext cx="3657600" cy="306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3061" name="Object 2"/>
          <p:cNvGraphicFramePr>
            <a:graphicFrameLocks noChangeAspect="1"/>
          </p:cNvGraphicFramePr>
          <p:nvPr/>
        </p:nvGraphicFramePr>
        <p:xfrm>
          <a:off x="457200" y="5410200"/>
          <a:ext cx="2492375" cy="461963"/>
        </p:xfrm>
        <a:graphic>
          <a:graphicData uri="http://schemas.openxmlformats.org/presentationml/2006/ole">
            <p:oleObj spid="_x0000_s173061" name="Equation" r:id="rId8" imgW="1231560" imgH="228600" progId="Equation.3">
              <p:embed/>
            </p:oleObj>
          </a:graphicData>
        </a:graphic>
      </p:graphicFrame>
      <p:sp>
        <p:nvSpPr>
          <p:cNvPr id="11" name="Multiply 10"/>
          <p:cNvSpPr/>
          <p:nvPr/>
        </p:nvSpPr>
        <p:spPr>
          <a:xfrm>
            <a:off x="1066800" y="5181600"/>
            <a:ext cx="1676400" cy="990600"/>
          </a:xfrm>
          <a:prstGeom prst="mathMultiply">
            <a:avLst/>
          </a:prstGeom>
          <a:solidFill>
            <a:srgbClr val="C00000">
              <a:alpha val="58000"/>
            </a:srgbClr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5261693"/>
            <a:ext cx="1600200" cy="1596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5943600" y="5334000"/>
          <a:ext cx="2492418" cy="461963"/>
        </p:xfrm>
        <a:graphic>
          <a:graphicData uri="http://schemas.openxmlformats.org/presentationml/2006/ole">
            <p:oleObj spid="_x0000_s175106" name="Equation" r:id="rId5" imgW="1231560" imgH="228600" progId="Equation.3">
              <p:embed/>
            </p:oleObj>
          </a:graphicData>
        </a:graphic>
      </p:graphicFrame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6" cstate="print"/>
          <a:srcRect t="12869" b="3485"/>
          <a:stretch>
            <a:fillRect/>
          </a:stretch>
        </p:blipFill>
        <p:spPr bwMode="auto">
          <a:xfrm>
            <a:off x="5105400" y="2057400"/>
            <a:ext cx="3657600" cy="305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3060" name="Picture 4"/>
          <p:cNvPicPr>
            <a:picLocks noChangeAspect="1" noChangeArrowheads="1"/>
          </p:cNvPicPr>
          <p:nvPr/>
        </p:nvPicPr>
        <p:blipFill>
          <a:blip r:embed="rId7" cstate="print"/>
          <a:srcRect t="12927" b="3171"/>
          <a:stretch>
            <a:fillRect/>
          </a:stretch>
        </p:blipFill>
        <p:spPr bwMode="auto">
          <a:xfrm>
            <a:off x="152400" y="2057400"/>
            <a:ext cx="3657600" cy="3061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3061" name="Object 2"/>
          <p:cNvGraphicFramePr>
            <a:graphicFrameLocks noChangeAspect="1"/>
          </p:cNvGraphicFramePr>
          <p:nvPr/>
        </p:nvGraphicFramePr>
        <p:xfrm>
          <a:off x="457200" y="5334000"/>
          <a:ext cx="2492375" cy="461963"/>
        </p:xfrm>
        <a:graphic>
          <a:graphicData uri="http://schemas.openxmlformats.org/presentationml/2006/ole">
            <p:oleObj spid="_x0000_s175107" name="Equation" r:id="rId8" imgW="1231560" imgH="228600" progId="Equation.3">
              <p:embed/>
            </p:oleObj>
          </a:graphicData>
        </a:graphic>
      </p:graphicFrame>
      <p:sp>
        <p:nvSpPr>
          <p:cNvPr id="11" name="Multiply 10"/>
          <p:cNvSpPr/>
          <p:nvPr/>
        </p:nvSpPr>
        <p:spPr>
          <a:xfrm>
            <a:off x="1066800" y="5105400"/>
            <a:ext cx="1676400" cy="990600"/>
          </a:xfrm>
          <a:prstGeom prst="mathMultiply">
            <a:avLst/>
          </a:prstGeom>
          <a:solidFill>
            <a:srgbClr val="C00000">
              <a:alpha val="58000"/>
            </a:srgbClr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5108" name="Object 2"/>
          <p:cNvGraphicFramePr>
            <a:graphicFrameLocks noChangeAspect="1"/>
          </p:cNvGraphicFramePr>
          <p:nvPr/>
        </p:nvGraphicFramePr>
        <p:xfrm>
          <a:off x="6545263" y="5980113"/>
          <a:ext cx="1439862" cy="847725"/>
        </p:xfrm>
        <a:graphic>
          <a:graphicData uri="http://schemas.openxmlformats.org/presentationml/2006/ole">
            <p:oleObj spid="_x0000_s175108" name="Equation" r:id="rId9" imgW="711000" imgH="419040" progId="Equation.3">
              <p:embed/>
            </p:oleObj>
          </a:graphicData>
        </a:graphic>
      </p:graphicFrame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1143000" y="6172200"/>
          <a:ext cx="798513" cy="487362"/>
        </p:xfrm>
        <a:graphic>
          <a:graphicData uri="http://schemas.openxmlformats.org/presentationml/2006/ole">
            <p:oleObj spid="_x0000_s175109" name="Equation" r:id="rId10" imgW="393480" imgH="2412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2209800" y="2057400"/>
          <a:ext cx="4343400" cy="4343400"/>
        </p:xfrm>
        <a:graphic>
          <a:graphicData uri="http://schemas.openxmlformats.org/presentationml/2006/ole">
            <p:oleObj spid="_x0000_s180226" name="Acrobat Document" r:id="rId4" imgW="6383520" imgH="6397920" progId="AcroExch.Document.7">
              <p:embed/>
            </p:oleObj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0" y="2209800"/>
          <a:ext cx="2055565" cy="381000"/>
        </p:xfrm>
        <a:graphic>
          <a:graphicData uri="http://schemas.openxmlformats.org/presentationml/2006/ole">
            <p:oleObj spid="_x0000_s180227" name="Equation" r:id="rId5" imgW="1231560" imgH="228600" progId="Equation.3">
              <p:embed/>
            </p:oleObj>
          </a:graphicData>
        </a:graphic>
      </p:graphicFrame>
      <p:sp>
        <p:nvSpPr>
          <p:cNvPr id="6" name="Multiply 5"/>
          <p:cNvSpPr/>
          <p:nvPr/>
        </p:nvSpPr>
        <p:spPr>
          <a:xfrm>
            <a:off x="7239000" y="1905000"/>
            <a:ext cx="1371600" cy="914400"/>
          </a:xfrm>
          <a:prstGeom prst="mathMultiply">
            <a:avLst/>
          </a:prstGeom>
          <a:solidFill>
            <a:srgbClr val="C00000">
              <a:alpha val="58000"/>
            </a:srgbClr>
          </a:solidFill>
          <a:ln>
            <a:solidFill>
              <a:srgbClr val="FF000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0228" name="Object 4"/>
          <p:cNvGraphicFramePr>
            <a:graphicFrameLocks noChangeAspect="1"/>
          </p:cNvGraphicFramePr>
          <p:nvPr/>
        </p:nvGraphicFramePr>
        <p:xfrm>
          <a:off x="6858000" y="2133600"/>
          <a:ext cx="2055813" cy="381000"/>
        </p:xfrm>
        <a:graphic>
          <a:graphicData uri="http://schemas.openxmlformats.org/presentationml/2006/ole">
            <p:oleObj spid="_x0000_s180228" name="Equation" r:id="rId6" imgW="1231560" imgH="228600" progId="Equation.3">
              <p:embed/>
            </p:oleObj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743200" y="2590800"/>
            <a:ext cx="762000" cy="1905000"/>
          </a:xfrm>
          <a:prstGeom prst="roundRect">
            <a:avLst/>
          </a:prstGeom>
          <a:solidFill>
            <a:schemeClr val="accent3">
              <a:alpha val="1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581400" y="3505200"/>
            <a:ext cx="2667000" cy="1905000"/>
          </a:xfrm>
          <a:prstGeom prst="roundRect">
            <a:avLst/>
          </a:prstGeom>
          <a:solidFill>
            <a:srgbClr val="C00000">
              <a:alpha val="12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267200" y="2133600"/>
            <a:ext cx="468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L/S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057400"/>
            <a:ext cx="3666521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133600"/>
            <a:ext cx="3657600" cy="364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4419600" y="5943600"/>
          <a:ext cx="4508500" cy="597230"/>
        </p:xfrm>
        <a:graphic>
          <a:graphicData uri="http://schemas.openxmlformats.org/presentationml/2006/ole">
            <p:oleObj spid="_x0000_s174085" name="Equation" r:id="rId6" imgW="18540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057400"/>
            <a:ext cx="3666521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04800" y="2971800"/>
          <a:ext cx="4508500" cy="597230"/>
        </p:xfrm>
        <a:graphic>
          <a:graphicData uri="http://schemas.openxmlformats.org/presentationml/2006/ole">
            <p:oleObj spid="_x0000_s176130" name="Equation" r:id="rId5" imgW="1854000" imgH="228600" progId="Equation.3">
              <p:embed/>
            </p:oleObj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57200" y="3962400"/>
          <a:ext cx="3962400" cy="11125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20800"/>
                <a:gridCol w="11176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Variance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Variance (u)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Red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6.89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11.86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Black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9.63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4.49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1219200" y="2286000"/>
          <a:ext cx="6781800" cy="4133471"/>
        </p:xfrm>
        <a:graphic>
          <a:graphicData uri="http://schemas.openxmlformats.org/presentationml/2006/ole">
            <p:oleObj spid="_x0000_s181250" name="Acrobat Document" r:id="rId4" imgW="8287200" imgH="5062320" progId="AcroExch.Document.7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5000" y="1828800"/>
            <a:ext cx="24455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Proportion of predators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81600" y="1828800"/>
            <a:ext cx="2113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Average chain length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0"/>
            <a:ext cx="7315200" cy="493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1676400" y="2667000"/>
            <a:ext cx="2667000" cy="9906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029200" y="2590800"/>
            <a:ext cx="2667000" cy="990600"/>
          </a:xfrm>
          <a:prstGeom prst="rect">
            <a:avLst/>
          </a:prstGeom>
          <a:solidFill>
            <a:schemeClr val="lt1">
              <a:alpha val="7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3200400" y="1600200"/>
            <a:ext cx="2819400" cy="11430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1524000"/>
            <a:ext cx="2247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Addressed in</a:t>
            </a:r>
          </a:p>
          <a:p>
            <a:r>
              <a:rPr lang="en-US" dirty="0" smtClean="0"/>
              <a:t>Hart and </a:t>
            </a:r>
            <a:r>
              <a:rPr lang="en-US" dirty="0" err="1" smtClean="0"/>
              <a:t>Gotelli</a:t>
            </a:r>
            <a:r>
              <a:rPr lang="en-US" dirty="0" smtClean="0"/>
              <a:t>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graphicFrame>
        <p:nvGraphicFramePr>
          <p:cNvPr id="179203" name="Object 3"/>
          <p:cNvGraphicFramePr>
            <a:graphicFrameLocks noChangeAspect="1"/>
          </p:cNvGraphicFramePr>
          <p:nvPr/>
        </p:nvGraphicFramePr>
        <p:xfrm>
          <a:off x="2438400" y="2447925"/>
          <a:ext cx="4410075" cy="4410075"/>
        </p:xfrm>
        <a:graphic>
          <a:graphicData uri="http://schemas.openxmlformats.org/presentationml/2006/ole">
            <p:oleObj spid="_x0000_s179203" name="Acrobat Document" r:id="rId4" imgW="6384600" imgH="6382800" progId="AcroExch.Document.7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0" y="1981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Low drying rate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53000" y="1981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drying rate</a:t>
            </a:r>
            <a:endParaRPr lang="en-US" dirty="0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/>
        </p:nvGraphicFramePr>
        <p:xfrm>
          <a:off x="381000" y="2514600"/>
          <a:ext cx="1676400" cy="1828470"/>
        </p:xfrm>
        <a:graphic>
          <a:graphicData uri="http://schemas.openxmlformats.org/presentationml/2006/ole">
            <p:oleObj spid="_x0000_s179204" name="Acrobat Document" r:id="rId5" imgW="6384600" imgH="6382800" progId="AcroExch.Document.7">
              <p:embed/>
            </p:oleObj>
          </a:graphicData>
        </a:graphic>
      </p:graphicFrame>
      <p:graphicFrame>
        <p:nvGraphicFramePr>
          <p:cNvPr id="179205" name="Object 5"/>
          <p:cNvGraphicFramePr>
            <a:graphicFrameLocks noChangeAspect="1"/>
          </p:cNvGraphicFramePr>
          <p:nvPr/>
        </p:nvGraphicFramePr>
        <p:xfrm>
          <a:off x="7315200" y="2514600"/>
          <a:ext cx="1701446" cy="1855788"/>
        </p:xfrm>
        <a:graphic>
          <a:graphicData uri="http://schemas.openxmlformats.org/presentationml/2006/ole">
            <p:oleObj spid="_x0000_s179205" name="Acrobat Document" r:id="rId6" imgW="6384600" imgH="6382800" progId="AcroExch.Document.7">
              <p:embed/>
            </p:oleObj>
          </a:graphicData>
        </a:graphic>
      </p:graphicFrame>
      <p:cxnSp>
        <p:nvCxnSpPr>
          <p:cNvPr id="10" name="Straight Connector 9"/>
          <p:cNvCxnSpPr/>
          <p:nvPr/>
        </p:nvCxnSpPr>
        <p:spPr>
          <a:xfrm rot="16200000" flipH="1">
            <a:off x="152400" y="4572000"/>
            <a:ext cx="2514600" cy="2057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381000" y="2438400"/>
            <a:ext cx="2133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858000" y="2438400"/>
            <a:ext cx="2133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 flipH="1" flipV="1">
            <a:off x="6667500" y="4533900"/>
            <a:ext cx="2514600" cy="2133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Web dynamics</a:t>
            </a:r>
            <a:endParaRPr lang="en-US" dirty="0"/>
          </a:p>
        </p:txBody>
      </p:sp>
      <p:pic>
        <p:nvPicPr>
          <p:cNvPr id="2283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4384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83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2362200"/>
            <a:ext cx="3886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1905000"/>
            <a:ext cx="3514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Larval/</a:t>
            </a:r>
            <a:r>
              <a:rPr lang="en-US" dirty="0" err="1" smtClean="0"/>
              <a:t>nymphal</a:t>
            </a:r>
            <a:r>
              <a:rPr lang="en-US" dirty="0" smtClean="0"/>
              <a:t> predator abundance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10200" y="1905000"/>
            <a:ext cx="2635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Adult predator abundance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Food webs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001000" cy="434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Habitat type and drying rate reduce </a:t>
            </a:r>
            <a:r>
              <a:rPr lang="en-US" i="1" dirty="0" smtClean="0"/>
              <a:t>S,</a:t>
            </a:r>
            <a:r>
              <a:rPr lang="en-US" dirty="0" smtClean="0"/>
              <a:t> </a:t>
            </a:r>
            <a:r>
              <a:rPr lang="en-US" i="1" dirty="0" smtClean="0"/>
              <a:t>L/S, </a:t>
            </a:r>
            <a:r>
              <a:rPr lang="en-US" i="1" dirty="0" err="1" smtClean="0"/>
              <a:t>ChnLn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smtClean="0"/>
              <a:t>P</a:t>
            </a:r>
            <a:r>
              <a:rPr lang="en-US" dirty="0" smtClean="0"/>
              <a:t> in vernal ponds</a:t>
            </a:r>
          </a:p>
          <a:p>
            <a:endParaRPr lang="en-US" dirty="0" smtClean="0"/>
          </a:p>
          <a:p>
            <a:r>
              <a:rPr lang="en-US" dirty="0" smtClean="0"/>
              <a:t>Ponds with higher drying rate have more unstable web structure through time </a:t>
            </a:r>
          </a:p>
          <a:p>
            <a:pPr lvl="2"/>
            <a:r>
              <a:rPr lang="en-US" dirty="0" smtClean="0"/>
              <a:t>Lower autocorrelation in </a:t>
            </a:r>
            <a:r>
              <a:rPr lang="en-US" i="1" dirty="0" smtClean="0"/>
              <a:t>L/S</a:t>
            </a:r>
          </a:p>
          <a:p>
            <a:pPr lvl="2"/>
            <a:r>
              <a:rPr lang="en-US" dirty="0" smtClean="0"/>
              <a:t>More variable </a:t>
            </a:r>
            <a:r>
              <a:rPr lang="en-US" i="1" dirty="0" err="1" smtClean="0"/>
              <a:t>ChnLn</a:t>
            </a:r>
            <a:r>
              <a:rPr lang="en-US" dirty="0" smtClean="0"/>
              <a:t> and </a:t>
            </a:r>
            <a:r>
              <a:rPr lang="en-US" i="1" dirty="0" smtClean="0"/>
              <a:t>P</a:t>
            </a:r>
            <a:r>
              <a:rPr lang="en-US" dirty="0" smtClean="0"/>
              <a:t> 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Changes in dynamics most likely due to changes in larval stage habitat usage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4894" t="23080" r="55319" b="59589"/>
          <a:stretch>
            <a:fillRect/>
          </a:stretch>
        </p:blipFill>
        <p:spPr bwMode="auto">
          <a:xfrm>
            <a:off x="3352800" y="4724400"/>
            <a:ext cx="290945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3230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/>
              <a:t>Is there a genetic response to simulated climate change, and what are potential selective agents?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Daphnia </a:t>
            </a:r>
            <a:r>
              <a:rPr lang="en-US" dirty="0" err="1" smtClean="0"/>
              <a:t>pulex</a:t>
            </a:r>
            <a:endParaRPr lang="en-US" dirty="0"/>
          </a:p>
        </p:txBody>
      </p:sp>
      <p:pic>
        <p:nvPicPr>
          <p:cNvPr id="218114" name="Picture 2"/>
          <p:cNvPicPr>
            <a:picLocks noChangeAspect="1" noChangeArrowheads="1"/>
          </p:cNvPicPr>
          <p:nvPr/>
        </p:nvPicPr>
        <p:blipFill>
          <a:blip r:embed="rId3" cstate="print"/>
          <a:srcRect l="7407" t="22222" r="32408" b="5556"/>
          <a:stretch>
            <a:fillRect/>
          </a:stretch>
        </p:blipFill>
        <p:spPr bwMode="auto">
          <a:xfrm rot="5400000">
            <a:off x="22860" y="2415540"/>
            <a:ext cx="4343400" cy="347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8116" name="Picture 4" descr="http://www.ncbi.nlm.nih.gov/books/NBK2042/bin/ch2.G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3400" y="1828800"/>
            <a:ext cx="4457700" cy="458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9" name="Picture 3" descr="C:\Users\Owner\Pictures\Daphnia Selection\2-A\2-A-II-6.6-2011_01_12.JPG"/>
          <p:cNvPicPr>
            <a:picLocks noChangeAspect="1" noChangeArrowheads="1"/>
          </p:cNvPicPr>
          <p:nvPr/>
        </p:nvPicPr>
        <p:blipFill>
          <a:blip r:embed="rId3" cstate="print"/>
          <a:srcRect l="23889" r="43611" b="12500"/>
          <a:stretch>
            <a:fillRect/>
          </a:stretch>
        </p:blipFill>
        <p:spPr bwMode="auto">
          <a:xfrm flipH="1" flipV="1">
            <a:off x="2057400" y="1066800"/>
            <a:ext cx="990600" cy="1778000"/>
          </a:xfrm>
          <a:prstGeom prst="rect">
            <a:avLst/>
          </a:prstGeom>
          <a:noFill/>
        </p:spPr>
      </p:pic>
      <p:pic>
        <p:nvPicPr>
          <p:cNvPr id="229380" name="Picture 4"/>
          <p:cNvPicPr>
            <a:picLocks noChangeAspect="1" noChangeArrowheads="1"/>
          </p:cNvPicPr>
          <p:nvPr/>
        </p:nvPicPr>
        <p:blipFill>
          <a:blip r:embed="rId4" cstate="print"/>
          <a:srcRect l="36111" t="12500" r="34723" b="20833"/>
          <a:stretch>
            <a:fillRect/>
          </a:stretch>
        </p:blipFill>
        <p:spPr bwMode="auto">
          <a:xfrm flipH="1">
            <a:off x="4038600" y="609600"/>
            <a:ext cx="1600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81" name="Picture 5"/>
          <p:cNvPicPr>
            <a:picLocks noChangeAspect="1" noChangeArrowheads="1"/>
          </p:cNvPicPr>
          <p:nvPr/>
        </p:nvPicPr>
        <p:blipFill>
          <a:blip r:embed="rId5" cstate="print"/>
          <a:srcRect l="23612" t="10417" r="23611" b="29167"/>
          <a:stretch>
            <a:fillRect/>
          </a:stretch>
        </p:blipFill>
        <p:spPr bwMode="auto">
          <a:xfrm rot="16200000">
            <a:off x="6362700" y="647700"/>
            <a:ext cx="289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82" name="Picture 6"/>
          <p:cNvPicPr>
            <a:picLocks noChangeAspect="1" noChangeArrowheads="1"/>
          </p:cNvPicPr>
          <p:nvPr/>
        </p:nvPicPr>
        <p:blipFill>
          <a:blip r:embed="rId6" cstate="print"/>
          <a:srcRect l="26389" t="27083" r="25000" b="8333"/>
          <a:stretch>
            <a:fillRect/>
          </a:stretch>
        </p:blipFill>
        <p:spPr bwMode="auto">
          <a:xfrm>
            <a:off x="1066800" y="43434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83" name="Picture 7"/>
          <p:cNvPicPr>
            <a:picLocks noChangeAspect="1" noChangeArrowheads="1"/>
          </p:cNvPicPr>
          <p:nvPr/>
        </p:nvPicPr>
        <p:blipFill>
          <a:blip r:embed="rId7" cstate="print"/>
          <a:srcRect l="20833" t="6250" r="30556" b="14583"/>
          <a:stretch>
            <a:fillRect/>
          </a:stretch>
        </p:blipFill>
        <p:spPr bwMode="auto">
          <a:xfrm flipH="1" flipV="1">
            <a:off x="5334000" y="381000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9384" name="Picture 8"/>
          <p:cNvPicPr>
            <a:picLocks noChangeAspect="1" noChangeArrowheads="1"/>
          </p:cNvPicPr>
          <p:nvPr/>
        </p:nvPicPr>
        <p:blipFill>
          <a:blip r:embed="rId8" cstate="print"/>
          <a:srcRect l="30401" t="33997" r="59300" b="56173"/>
          <a:stretch>
            <a:fillRect/>
          </a:stretch>
        </p:blipFill>
        <p:spPr bwMode="auto">
          <a:xfrm rot="16200000">
            <a:off x="-10884" y="1534887"/>
            <a:ext cx="131717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ight Arrow 11"/>
          <p:cNvSpPr/>
          <p:nvPr/>
        </p:nvSpPr>
        <p:spPr>
          <a:xfrm>
            <a:off x="3124200" y="1524000"/>
            <a:ext cx="914400" cy="7620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400" dirty="0"/>
          </a:p>
        </p:txBody>
      </p:sp>
      <p:sp>
        <p:nvSpPr>
          <p:cNvPr id="13" name="Right Arrow 12"/>
          <p:cNvSpPr/>
          <p:nvPr/>
        </p:nvSpPr>
        <p:spPr>
          <a:xfrm>
            <a:off x="1143000" y="1600200"/>
            <a:ext cx="914400" cy="7620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400" dirty="0"/>
          </a:p>
        </p:txBody>
      </p:sp>
      <p:sp>
        <p:nvSpPr>
          <p:cNvPr id="14" name="Right Arrow 13"/>
          <p:cNvSpPr/>
          <p:nvPr/>
        </p:nvSpPr>
        <p:spPr>
          <a:xfrm>
            <a:off x="5715000" y="1524000"/>
            <a:ext cx="914400" cy="7620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400" dirty="0"/>
          </a:p>
        </p:txBody>
      </p:sp>
      <p:sp>
        <p:nvSpPr>
          <p:cNvPr id="22" name="Bent-Up Arrow 21"/>
          <p:cNvSpPr/>
          <p:nvPr/>
        </p:nvSpPr>
        <p:spPr>
          <a:xfrm rot="10800000">
            <a:off x="2743200" y="3200400"/>
            <a:ext cx="3962400" cy="838200"/>
          </a:xfrm>
          <a:prstGeom prst="bentUpArrow">
            <a:avLst>
              <a:gd name="adj1" fmla="val 25000"/>
              <a:gd name="adj2" fmla="val 30511"/>
              <a:gd name="adj3" fmla="val 25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US" sz="1400" dirty="0"/>
          </a:p>
        </p:txBody>
      </p:sp>
      <p:sp>
        <p:nvSpPr>
          <p:cNvPr id="25" name="Right Arrow 24"/>
          <p:cNvSpPr/>
          <p:nvPr/>
        </p:nvSpPr>
        <p:spPr>
          <a:xfrm>
            <a:off x="4191000" y="5029200"/>
            <a:ext cx="914400" cy="762000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228600" y="914400"/>
            <a:ext cx="81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0 Days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5800" y="228600"/>
            <a:ext cx="81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 Days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33600" y="685800"/>
            <a:ext cx="81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 Days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91400" y="0"/>
            <a:ext cx="81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 Days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00800" y="3429000"/>
            <a:ext cx="81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7 Days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28800" y="3733800"/>
            <a:ext cx="81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6 Days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 descr="H:\Current Work\Dissertation\PhotosForDefense\51-N-II-3.2-2011_01_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3" cstate="print"/>
          <a:srcRect r="111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914400" y="1295400"/>
            <a:ext cx="6477000" cy="53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Common garden</a:t>
            </a:r>
            <a:endParaRPr lang="en-US" dirty="0"/>
          </a:p>
        </p:txBody>
      </p:sp>
      <p:pic>
        <p:nvPicPr>
          <p:cNvPr id="232451" name="Picture 3" descr="H:\Current Work\Dissertation\DaphniaSelection\Figures\Figure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828800"/>
            <a:ext cx="2631914" cy="2743200"/>
          </a:xfrm>
          <a:prstGeom prst="rect">
            <a:avLst/>
          </a:prstGeom>
          <a:noFill/>
        </p:spPr>
      </p:pic>
      <p:pic>
        <p:nvPicPr>
          <p:cNvPr id="7" name="Picture 2" descr="C:\Users\Owner\Pictures\100EOS7D\IMG_0025.JPG"/>
          <p:cNvPicPr>
            <a:picLocks noChangeAspect="1" noChangeArrowheads="1"/>
          </p:cNvPicPr>
          <p:nvPr/>
        </p:nvPicPr>
        <p:blipFill>
          <a:blip r:embed="rId4" cstate="print"/>
          <a:srcRect l="13333" t="8750" r="30000" b="16250"/>
          <a:stretch>
            <a:fillRect/>
          </a:stretch>
        </p:blipFill>
        <p:spPr bwMode="auto">
          <a:xfrm>
            <a:off x="1447800" y="5029200"/>
            <a:ext cx="1219200" cy="1075765"/>
          </a:xfrm>
          <a:prstGeom prst="rect">
            <a:avLst/>
          </a:prstGeom>
          <a:noFill/>
        </p:spPr>
      </p:pic>
      <p:cxnSp>
        <p:nvCxnSpPr>
          <p:cNvPr id="8" name="Straight Arrow Connector 7"/>
          <p:cNvCxnSpPr/>
          <p:nvPr/>
        </p:nvCxnSpPr>
        <p:spPr>
          <a:xfrm rot="16200000" flipH="1">
            <a:off x="457200" y="4495799"/>
            <a:ext cx="1447800" cy="685801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2" name="Can 11"/>
          <p:cNvSpPr/>
          <p:nvPr/>
        </p:nvSpPr>
        <p:spPr>
          <a:xfrm>
            <a:off x="5943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3" name="Can 12"/>
          <p:cNvSpPr/>
          <p:nvPr/>
        </p:nvSpPr>
        <p:spPr>
          <a:xfrm>
            <a:off x="6324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4" name="Can 13"/>
          <p:cNvSpPr/>
          <p:nvPr/>
        </p:nvSpPr>
        <p:spPr>
          <a:xfrm>
            <a:off x="6705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5" name="Can 14"/>
          <p:cNvSpPr/>
          <p:nvPr/>
        </p:nvSpPr>
        <p:spPr>
          <a:xfrm>
            <a:off x="7086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6" name="Can 15"/>
          <p:cNvSpPr/>
          <p:nvPr/>
        </p:nvSpPr>
        <p:spPr>
          <a:xfrm>
            <a:off x="7467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7" name="Can 16"/>
          <p:cNvSpPr/>
          <p:nvPr/>
        </p:nvSpPr>
        <p:spPr>
          <a:xfrm>
            <a:off x="7848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8" name="Can 17"/>
          <p:cNvSpPr/>
          <p:nvPr/>
        </p:nvSpPr>
        <p:spPr>
          <a:xfrm>
            <a:off x="8229600" y="16002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19" name="Can 18"/>
          <p:cNvSpPr/>
          <p:nvPr/>
        </p:nvSpPr>
        <p:spPr>
          <a:xfrm>
            <a:off x="6172200" y="39624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A</a:t>
            </a:r>
            <a:endParaRPr lang="en-US" i="1" dirty="0"/>
          </a:p>
        </p:txBody>
      </p:sp>
      <p:sp>
        <p:nvSpPr>
          <p:cNvPr id="22" name="Can 21"/>
          <p:cNvSpPr/>
          <p:nvPr/>
        </p:nvSpPr>
        <p:spPr>
          <a:xfrm>
            <a:off x="7086600" y="39624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B</a:t>
            </a:r>
            <a:endParaRPr lang="en-US" i="1" dirty="0"/>
          </a:p>
        </p:txBody>
      </p:sp>
      <p:sp>
        <p:nvSpPr>
          <p:cNvPr id="23" name="Can 22"/>
          <p:cNvSpPr/>
          <p:nvPr/>
        </p:nvSpPr>
        <p:spPr>
          <a:xfrm>
            <a:off x="5105400" y="4953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A1</a:t>
            </a:r>
            <a:endParaRPr lang="en-US" sz="800" i="1" dirty="0"/>
          </a:p>
        </p:txBody>
      </p:sp>
      <p:sp>
        <p:nvSpPr>
          <p:cNvPr id="24" name="Can 23"/>
          <p:cNvSpPr/>
          <p:nvPr/>
        </p:nvSpPr>
        <p:spPr>
          <a:xfrm>
            <a:off x="5867400" y="4953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A3</a:t>
            </a:r>
            <a:endParaRPr lang="en-US" sz="800" i="1" dirty="0"/>
          </a:p>
        </p:txBody>
      </p:sp>
      <p:sp>
        <p:nvSpPr>
          <p:cNvPr id="25" name="Can 24"/>
          <p:cNvSpPr/>
          <p:nvPr/>
        </p:nvSpPr>
        <p:spPr>
          <a:xfrm>
            <a:off x="5486400" y="4953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A2</a:t>
            </a:r>
            <a:endParaRPr lang="en-US" sz="800" i="1" dirty="0"/>
          </a:p>
        </p:txBody>
      </p:sp>
      <p:sp>
        <p:nvSpPr>
          <p:cNvPr id="26" name="Can 25"/>
          <p:cNvSpPr/>
          <p:nvPr/>
        </p:nvSpPr>
        <p:spPr>
          <a:xfrm>
            <a:off x="7848600" y="39624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C</a:t>
            </a:r>
            <a:endParaRPr lang="en-US" i="1" dirty="0"/>
          </a:p>
        </p:txBody>
      </p:sp>
      <p:sp>
        <p:nvSpPr>
          <p:cNvPr id="27" name="Can 26"/>
          <p:cNvSpPr/>
          <p:nvPr/>
        </p:nvSpPr>
        <p:spPr>
          <a:xfrm>
            <a:off x="5943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28" name="Can 27"/>
          <p:cNvSpPr/>
          <p:nvPr/>
        </p:nvSpPr>
        <p:spPr>
          <a:xfrm>
            <a:off x="6324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29" name="Can 28"/>
          <p:cNvSpPr/>
          <p:nvPr/>
        </p:nvSpPr>
        <p:spPr>
          <a:xfrm>
            <a:off x="6705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30" name="Can 29"/>
          <p:cNvSpPr/>
          <p:nvPr/>
        </p:nvSpPr>
        <p:spPr>
          <a:xfrm>
            <a:off x="7086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31" name="Can 30"/>
          <p:cNvSpPr/>
          <p:nvPr/>
        </p:nvSpPr>
        <p:spPr>
          <a:xfrm>
            <a:off x="7467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32" name="Can 31"/>
          <p:cNvSpPr/>
          <p:nvPr/>
        </p:nvSpPr>
        <p:spPr>
          <a:xfrm>
            <a:off x="7848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33" name="Can 32"/>
          <p:cNvSpPr/>
          <p:nvPr/>
        </p:nvSpPr>
        <p:spPr>
          <a:xfrm>
            <a:off x="8229600" y="2133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41" name="Can 40"/>
          <p:cNvSpPr/>
          <p:nvPr/>
        </p:nvSpPr>
        <p:spPr>
          <a:xfrm>
            <a:off x="5943600" y="2667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42" name="Can 41"/>
          <p:cNvSpPr/>
          <p:nvPr/>
        </p:nvSpPr>
        <p:spPr>
          <a:xfrm>
            <a:off x="6324600" y="2667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43" name="Can 42"/>
          <p:cNvSpPr/>
          <p:nvPr/>
        </p:nvSpPr>
        <p:spPr>
          <a:xfrm>
            <a:off x="6705600" y="2667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44" name="Can 43"/>
          <p:cNvSpPr/>
          <p:nvPr/>
        </p:nvSpPr>
        <p:spPr>
          <a:xfrm>
            <a:off x="7086600" y="2667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45" name="Can 44"/>
          <p:cNvSpPr/>
          <p:nvPr/>
        </p:nvSpPr>
        <p:spPr>
          <a:xfrm>
            <a:off x="7467600" y="2667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sp>
        <p:nvSpPr>
          <p:cNvPr id="46" name="Can 45"/>
          <p:cNvSpPr/>
          <p:nvPr/>
        </p:nvSpPr>
        <p:spPr>
          <a:xfrm>
            <a:off x="7848600" y="2667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i="1"/>
          </a:p>
        </p:txBody>
      </p:sp>
      <p:cxnSp>
        <p:nvCxnSpPr>
          <p:cNvPr id="48" name="Straight Arrow Connector 47"/>
          <p:cNvCxnSpPr>
            <a:stCxn id="19" idx="3"/>
            <a:endCxn id="23" idx="1"/>
          </p:cNvCxnSpPr>
          <p:nvPr/>
        </p:nvCxnSpPr>
        <p:spPr>
          <a:xfrm rot="5400000">
            <a:off x="5524500" y="4152900"/>
            <a:ext cx="533400" cy="1066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4" idx="3"/>
            <a:endCxn id="22" idx="1"/>
          </p:cNvCxnSpPr>
          <p:nvPr/>
        </p:nvCxnSpPr>
        <p:spPr>
          <a:xfrm rot="16200000" flipH="1">
            <a:off x="6096000" y="2819400"/>
            <a:ext cx="1905000" cy="381000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1" idx="3"/>
            <a:endCxn id="19" idx="1"/>
          </p:cNvCxnSpPr>
          <p:nvPr/>
        </p:nvCxnSpPr>
        <p:spPr>
          <a:xfrm rot="16200000" flipH="1">
            <a:off x="5791200" y="3429000"/>
            <a:ext cx="838200" cy="228600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7" name="Can 56"/>
          <p:cNvSpPr/>
          <p:nvPr/>
        </p:nvSpPr>
        <p:spPr>
          <a:xfrm>
            <a:off x="6629400" y="4953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B1</a:t>
            </a:r>
            <a:endParaRPr lang="en-US" sz="800" i="1" dirty="0"/>
          </a:p>
        </p:txBody>
      </p:sp>
      <p:sp>
        <p:nvSpPr>
          <p:cNvPr id="58" name="Can 57"/>
          <p:cNvSpPr/>
          <p:nvPr/>
        </p:nvSpPr>
        <p:spPr>
          <a:xfrm>
            <a:off x="7391400" y="4953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B3</a:t>
            </a:r>
            <a:endParaRPr lang="en-US" sz="800" i="1" dirty="0"/>
          </a:p>
        </p:txBody>
      </p:sp>
      <p:sp>
        <p:nvSpPr>
          <p:cNvPr id="59" name="Can 58"/>
          <p:cNvSpPr/>
          <p:nvPr/>
        </p:nvSpPr>
        <p:spPr>
          <a:xfrm>
            <a:off x="7010400" y="4953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B2</a:t>
            </a:r>
            <a:endParaRPr lang="en-US" sz="800" i="1" dirty="0"/>
          </a:p>
        </p:txBody>
      </p:sp>
      <p:sp>
        <p:nvSpPr>
          <p:cNvPr id="60" name="Can 59"/>
          <p:cNvSpPr/>
          <p:nvPr/>
        </p:nvSpPr>
        <p:spPr>
          <a:xfrm>
            <a:off x="7848600" y="4953000"/>
            <a:ext cx="3810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C1</a:t>
            </a:r>
            <a:endParaRPr lang="en-US" sz="800" i="1" dirty="0"/>
          </a:p>
        </p:txBody>
      </p:sp>
      <p:cxnSp>
        <p:nvCxnSpPr>
          <p:cNvPr id="65" name="Straight Arrow Connector 64"/>
          <p:cNvCxnSpPr>
            <a:stCxn id="19" idx="3"/>
            <a:endCxn id="25" idx="1"/>
          </p:cNvCxnSpPr>
          <p:nvPr/>
        </p:nvCxnSpPr>
        <p:spPr>
          <a:xfrm rot="5400000">
            <a:off x="5715000" y="4343400"/>
            <a:ext cx="533400" cy="685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19" idx="3"/>
            <a:endCxn id="24" idx="1"/>
          </p:cNvCxnSpPr>
          <p:nvPr/>
        </p:nvCxnSpPr>
        <p:spPr>
          <a:xfrm rot="5400000">
            <a:off x="5905500" y="4533900"/>
            <a:ext cx="533400" cy="304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endCxn id="58" idx="1"/>
          </p:cNvCxnSpPr>
          <p:nvPr/>
        </p:nvCxnSpPr>
        <p:spPr>
          <a:xfrm rot="16200000" flipH="1">
            <a:off x="7124700" y="4533900"/>
            <a:ext cx="533400" cy="304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endCxn id="59" idx="1"/>
          </p:cNvCxnSpPr>
          <p:nvPr/>
        </p:nvCxnSpPr>
        <p:spPr>
          <a:xfrm rot="5400000">
            <a:off x="6934200" y="4648200"/>
            <a:ext cx="533400" cy="762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endCxn id="57" idx="1"/>
          </p:cNvCxnSpPr>
          <p:nvPr/>
        </p:nvCxnSpPr>
        <p:spPr>
          <a:xfrm rot="5400000">
            <a:off x="6743700" y="4457700"/>
            <a:ext cx="533400" cy="4572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endCxn id="102" idx="1"/>
          </p:cNvCxnSpPr>
          <p:nvPr/>
        </p:nvCxnSpPr>
        <p:spPr>
          <a:xfrm>
            <a:off x="8001000" y="4419600"/>
            <a:ext cx="952500" cy="533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26" idx="3"/>
            <a:endCxn id="60" idx="1"/>
          </p:cNvCxnSpPr>
          <p:nvPr/>
        </p:nvCxnSpPr>
        <p:spPr>
          <a:xfrm rot="16200000" flipH="1">
            <a:off x="7753350" y="4667250"/>
            <a:ext cx="533400" cy="381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endCxn id="101" idx="1"/>
          </p:cNvCxnSpPr>
          <p:nvPr/>
        </p:nvCxnSpPr>
        <p:spPr>
          <a:xfrm rot="16200000" flipH="1">
            <a:off x="7981950" y="4438650"/>
            <a:ext cx="533400" cy="4953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>
            <a:stCxn id="7" idx="3"/>
            <a:endCxn id="12" idx="2"/>
          </p:cNvCxnSpPr>
          <p:nvPr/>
        </p:nvCxnSpPr>
        <p:spPr>
          <a:xfrm flipV="1">
            <a:off x="2667000" y="1828800"/>
            <a:ext cx="3276600" cy="3738283"/>
          </a:xfrm>
          <a:prstGeom prst="straightConnector1">
            <a:avLst/>
          </a:prstGeom>
          <a:ln w="4445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1" name="Can 100"/>
          <p:cNvSpPr/>
          <p:nvPr/>
        </p:nvSpPr>
        <p:spPr>
          <a:xfrm>
            <a:off x="8305800" y="4953000"/>
            <a:ext cx="3810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C2</a:t>
            </a:r>
            <a:endParaRPr lang="en-US" sz="800" i="1" dirty="0"/>
          </a:p>
        </p:txBody>
      </p:sp>
      <p:sp>
        <p:nvSpPr>
          <p:cNvPr id="102" name="Can 101"/>
          <p:cNvSpPr/>
          <p:nvPr/>
        </p:nvSpPr>
        <p:spPr>
          <a:xfrm>
            <a:off x="8763000" y="4953000"/>
            <a:ext cx="3810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C3</a:t>
            </a:r>
            <a:endParaRPr lang="en-US" sz="800" i="1" dirty="0"/>
          </a:p>
        </p:txBody>
      </p:sp>
      <p:cxnSp>
        <p:nvCxnSpPr>
          <p:cNvPr id="106" name="Straight Arrow Connector 105"/>
          <p:cNvCxnSpPr>
            <a:stCxn id="32" idx="3"/>
            <a:endCxn id="26" idx="1"/>
          </p:cNvCxnSpPr>
          <p:nvPr/>
        </p:nvCxnSpPr>
        <p:spPr>
          <a:xfrm rot="5400000">
            <a:off x="7315200" y="3276600"/>
            <a:ext cx="1371600" cy="1588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1" name="Right Arrow 110"/>
          <p:cNvSpPr/>
          <p:nvPr/>
        </p:nvSpPr>
        <p:spPr>
          <a:xfrm>
            <a:off x="3733800" y="4724400"/>
            <a:ext cx="1219200" cy="8382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Clones</a:t>
            </a:r>
            <a:endParaRPr lang="en-US" i="1" dirty="0"/>
          </a:p>
        </p:txBody>
      </p:sp>
      <p:sp>
        <p:nvSpPr>
          <p:cNvPr id="112" name="Right Arrow 111"/>
          <p:cNvSpPr/>
          <p:nvPr/>
        </p:nvSpPr>
        <p:spPr>
          <a:xfrm>
            <a:off x="4724400" y="3810000"/>
            <a:ext cx="1219200" cy="8382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Mothers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Common garden</a:t>
            </a:r>
            <a:endParaRPr lang="en-US" dirty="0"/>
          </a:p>
        </p:txBody>
      </p:sp>
      <p:pic>
        <p:nvPicPr>
          <p:cNvPr id="232450" name="Picture 2" descr="C:\Users\Owner\Pictures\2011-03-10\8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3200400" cy="428483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472528" y="2362200"/>
            <a:ext cx="440537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14:10 </a:t>
            </a:r>
            <a:r>
              <a:rPr lang="en-US" sz="2000" dirty="0" err="1" smtClean="0">
                <a:solidFill>
                  <a:srgbClr val="800000"/>
                </a:solidFill>
                <a:latin typeface="+mj-lt"/>
              </a:rPr>
              <a:t>Light:Dark</a:t>
            </a: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 cycle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18</a:t>
            </a:r>
            <a:r>
              <a:rPr lang="en-US" sz="2000" baseline="30000" dirty="0" smtClean="0">
                <a:solidFill>
                  <a:srgbClr val="800000"/>
                </a:solidFill>
                <a:latin typeface="+mj-lt"/>
              </a:rPr>
              <a:t>o</a:t>
            </a: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:24</a:t>
            </a:r>
            <a:r>
              <a:rPr lang="en-US" sz="2000" baseline="30000" dirty="0" smtClean="0">
                <a:solidFill>
                  <a:srgbClr val="800000"/>
                </a:solidFill>
                <a:latin typeface="+mj-lt"/>
              </a:rPr>
              <a:t>o</a:t>
            </a: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+mj-lt"/>
              </a:rPr>
              <a:t>Day:Night</a:t>
            </a: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 temp cycle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Fed </a:t>
            </a:r>
            <a:r>
              <a:rPr lang="en-US" sz="2000" i="1" dirty="0" err="1" smtClean="0">
                <a:solidFill>
                  <a:srgbClr val="800000"/>
                </a:solidFill>
                <a:latin typeface="+mj-lt"/>
              </a:rPr>
              <a:t>Nannochloropsis</a:t>
            </a:r>
            <a:endParaRPr lang="en-US" sz="2000" i="1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en-US" sz="2000" dirty="0" smtClean="0">
              <a:solidFill>
                <a:srgbClr val="800000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Photographed every other day </a:t>
            </a:r>
          </a:p>
          <a:p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from Jan 1</a:t>
            </a:r>
            <a:r>
              <a:rPr lang="en-US" sz="2000" baseline="30000" dirty="0" smtClean="0">
                <a:solidFill>
                  <a:srgbClr val="800000"/>
                </a:solidFill>
                <a:latin typeface="+mj-lt"/>
              </a:rPr>
              <a:t>st</a:t>
            </a:r>
            <a:r>
              <a:rPr lang="en-US" sz="2000" dirty="0" smtClean="0">
                <a:solidFill>
                  <a:srgbClr val="800000"/>
                </a:solidFill>
                <a:latin typeface="+mj-lt"/>
              </a:rPr>
              <a:t> 2011 to Feb 14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71600"/>
            <a:ext cx="3429000" cy="526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241456" y="3048000"/>
            <a:ext cx="47005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800000"/>
                </a:solidFill>
                <a:latin typeface="Bell MT" pitchFamily="18" charset="0"/>
              </a:rPr>
              <a:t>Range shifts due to climate</a:t>
            </a:r>
          </a:p>
          <a:p>
            <a:pPr algn="ctr"/>
            <a:r>
              <a:rPr lang="en-US" sz="3200" dirty="0" smtClean="0">
                <a:solidFill>
                  <a:srgbClr val="800000"/>
                </a:solidFill>
                <a:latin typeface="Bell MT" pitchFamily="18" charset="0"/>
              </a:rPr>
              <a:t>change</a:t>
            </a:r>
            <a:endParaRPr lang="en-US" sz="3200" dirty="0">
              <a:solidFill>
                <a:srgbClr val="800000"/>
              </a:solidFill>
              <a:latin typeface="Bell M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Trait measurement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5800" y="2057400"/>
          <a:ext cx="7924800" cy="44196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81200"/>
                <a:gridCol w="1676400"/>
                <a:gridCol w="2286000"/>
                <a:gridCol w="1981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Trait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Type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Method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Frequency</a:t>
                      </a:r>
                      <a:endParaRPr 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Spine length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Morphological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Measured</a:t>
                      </a:r>
                      <a:r>
                        <a:rPr lang="en-US" baseline="0" dirty="0" smtClean="0"/>
                        <a:t> from photo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Every other</a:t>
                      </a:r>
                      <a:r>
                        <a:rPr lang="en-US" baseline="0" dirty="0" smtClean="0"/>
                        <a:t> day</a:t>
                      </a:r>
                      <a:endParaRPr lang="en-US" i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Body length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Morphological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Measured</a:t>
                      </a:r>
                      <a:r>
                        <a:rPr lang="en-US" baseline="0" dirty="0" smtClean="0"/>
                        <a:t> from photo</a:t>
                      </a:r>
                      <a:endParaRPr lang="en-US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Every other</a:t>
                      </a:r>
                      <a:r>
                        <a:rPr lang="en-US" baseline="0" dirty="0" smtClean="0"/>
                        <a:t> day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length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Morphological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Measured</a:t>
                      </a:r>
                      <a:r>
                        <a:rPr lang="en-US" baseline="0" dirty="0" smtClean="0"/>
                        <a:t> from photo</a:t>
                      </a:r>
                      <a:endParaRPr lang="en-US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Every other</a:t>
                      </a:r>
                      <a:r>
                        <a:rPr lang="en-US" baseline="0" dirty="0" smtClean="0"/>
                        <a:t> day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Head width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Morphological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Measured</a:t>
                      </a:r>
                      <a:r>
                        <a:rPr lang="en-US" baseline="0" dirty="0" smtClean="0"/>
                        <a:t> from photo</a:t>
                      </a:r>
                      <a:endParaRPr lang="en-US" dirty="0" smtClean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Every other</a:t>
                      </a:r>
                      <a:r>
                        <a:rPr lang="en-US" baseline="0" dirty="0" smtClean="0"/>
                        <a:t> day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Clutch size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Life-history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Counted live born</a:t>
                      </a:r>
                      <a:r>
                        <a:rPr lang="en-US" baseline="0" dirty="0" smtClean="0"/>
                        <a:t> young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Every</a:t>
                      </a:r>
                      <a:r>
                        <a:rPr lang="en-US" baseline="0" dirty="0" smtClean="0"/>
                        <a:t> occurrence</a:t>
                      </a:r>
                      <a:endParaRPr lang="en-US" i="0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Clutch number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Life-history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Counted</a:t>
                      </a:r>
                      <a:r>
                        <a:rPr lang="en-US" baseline="0" dirty="0" smtClean="0"/>
                        <a:t> live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Every</a:t>
                      </a:r>
                      <a:r>
                        <a:rPr lang="en-US" baseline="0" dirty="0" smtClean="0"/>
                        <a:t> occurrence</a:t>
                      </a:r>
                      <a:endParaRPr lang="en-US" i="0" dirty="0" smtClean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Growth rate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Life-history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Calculated</a:t>
                      </a:r>
                      <a:r>
                        <a:rPr lang="en-US" baseline="0" dirty="0" smtClean="0"/>
                        <a:t> from photographs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Once</a:t>
                      </a:r>
                      <a:r>
                        <a:rPr lang="en-US" baseline="0" dirty="0" smtClean="0"/>
                        <a:t> per individual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Intrinsic population</a:t>
                      </a:r>
                      <a:r>
                        <a:rPr lang="en-US" baseline="0" dirty="0" smtClean="0"/>
                        <a:t> growth rate (r)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Life-history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Calculated via life table analysis of individuals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Once</a:t>
                      </a:r>
                      <a:r>
                        <a:rPr lang="en-US" baseline="0" dirty="0" smtClean="0"/>
                        <a:t> per pond</a:t>
                      </a:r>
                      <a:endParaRPr lang="en-US" dirty="0"/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Trait measurement</a:t>
            </a:r>
            <a:endParaRPr lang="en-US" dirty="0"/>
          </a:p>
        </p:txBody>
      </p:sp>
      <p:pic>
        <p:nvPicPr>
          <p:cNvPr id="5" name="Picture 2" descr="C:\Users\Owner\Pictures\Daphnia Selection\2-3-I\Measured\2-3-I-I-3.2x1-2011_01_11.JPG"/>
          <p:cNvPicPr>
            <a:picLocks noChangeAspect="1" noChangeArrowheads="1"/>
          </p:cNvPicPr>
          <p:nvPr/>
        </p:nvPicPr>
        <p:blipFill>
          <a:blip r:embed="rId3" cstate="print"/>
          <a:srcRect l="22222" t="7302" r="16693" b="26389"/>
          <a:stretch>
            <a:fillRect/>
          </a:stretch>
        </p:blipFill>
        <p:spPr bwMode="auto">
          <a:xfrm rot="5400000">
            <a:off x="91942" y="2697155"/>
            <a:ext cx="4827850" cy="3493839"/>
          </a:xfrm>
          <a:prstGeom prst="rect">
            <a:avLst/>
          </a:prstGeom>
          <a:noFill/>
        </p:spPr>
      </p:pic>
      <p:pic>
        <p:nvPicPr>
          <p:cNvPr id="6" name="Picture 3" descr="C:\Users\Owner\Pictures\Daphnia Selection\2-3-I\Measured\2-3-I-II-6.6x1-2011_01_03.JPG"/>
          <p:cNvPicPr>
            <a:picLocks noChangeAspect="1" noChangeArrowheads="1"/>
          </p:cNvPicPr>
          <p:nvPr/>
        </p:nvPicPr>
        <p:blipFill>
          <a:blip r:embed="rId4" cstate="print"/>
          <a:srcRect l="2778" t="22222" r="26852"/>
          <a:stretch>
            <a:fillRect/>
          </a:stretch>
        </p:blipFill>
        <p:spPr bwMode="auto">
          <a:xfrm rot="5400000" flipH="1">
            <a:off x="4389663" y="2663626"/>
            <a:ext cx="4860474" cy="3581401"/>
          </a:xfrm>
          <a:prstGeom prst="rect">
            <a:avLst/>
          </a:prstGeom>
          <a:noFill/>
        </p:spPr>
      </p:pic>
      <p:cxnSp>
        <p:nvCxnSpPr>
          <p:cNvPr id="7" name="Straight Arrow Connector 6"/>
          <p:cNvCxnSpPr/>
          <p:nvPr/>
        </p:nvCxnSpPr>
        <p:spPr>
          <a:xfrm rot="5400000">
            <a:off x="6248400" y="5257800"/>
            <a:ext cx="762000" cy="457200"/>
          </a:xfrm>
          <a:prstGeom prst="straightConnector1">
            <a:avLst/>
          </a:prstGeom>
          <a:ln w="22225">
            <a:solidFill>
              <a:srgbClr val="FFFF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16200000" flipH="1">
            <a:off x="6057900" y="4000500"/>
            <a:ext cx="1905000" cy="152400"/>
          </a:xfrm>
          <a:prstGeom prst="straightConnector1">
            <a:avLst/>
          </a:prstGeom>
          <a:ln w="22225">
            <a:solidFill>
              <a:srgbClr val="FFFF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6200000" flipH="1">
            <a:off x="876300" y="4229100"/>
            <a:ext cx="2971800" cy="609600"/>
          </a:xfrm>
          <a:prstGeom prst="straightConnector1">
            <a:avLst/>
          </a:prstGeom>
          <a:ln w="22225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2439132" y="6247669"/>
            <a:ext cx="469708" cy="13971"/>
          </a:xfrm>
          <a:prstGeom prst="straightConnector1">
            <a:avLst/>
          </a:prstGeom>
          <a:ln w="22225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24018" y="5236753"/>
            <a:ext cx="10531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</a:rPr>
              <a:t>0.203 mm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43800" y="4191000"/>
            <a:ext cx="10531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FF00"/>
                </a:solidFill>
              </a:rPr>
              <a:t>0.568 mm</a:t>
            </a:r>
            <a:endParaRPr lang="en-US" sz="1200" b="1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0200" y="5943600"/>
            <a:ext cx="910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0.181 mm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6600" y="4114800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1.51 mm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5400" y="1600200"/>
            <a:ext cx="19639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Adult</a:t>
            </a:r>
            <a:r>
              <a:rPr lang="en-US" sz="1200" dirty="0" smtClean="0"/>
              <a:t> </a:t>
            </a:r>
            <a:r>
              <a:rPr lang="en-US" sz="1600" i="1" dirty="0" smtClean="0"/>
              <a:t>Daphnia </a:t>
            </a:r>
            <a:r>
              <a:rPr lang="en-US" sz="1600" i="1" dirty="0" err="1" smtClean="0"/>
              <a:t>pulex</a:t>
            </a:r>
            <a:endParaRPr lang="en-US" sz="160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91200" y="1676400"/>
            <a:ext cx="2514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Neonate</a:t>
            </a:r>
            <a:r>
              <a:rPr lang="en-US" sz="1200" dirty="0" smtClean="0"/>
              <a:t> </a:t>
            </a:r>
            <a:r>
              <a:rPr lang="en-US" sz="1600" i="1" dirty="0" smtClean="0"/>
              <a:t>Daphnia </a:t>
            </a:r>
            <a:r>
              <a:rPr lang="en-US" sz="1600" i="1" dirty="0" err="1" smtClean="0"/>
              <a:t>pulex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traits</a:t>
            </a:r>
            <a:endParaRPr lang="en-US" dirty="0"/>
          </a:p>
        </p:txBody>
      </p:sp>
      <p:sp>
        <p:nvSpPr>
          <p:cNvPr id="6" name="Can 5"/>
          <p:cNvSpPr/>
          <p:nvPr/>
        </p:nvSpPr>
        <p:spPr>
          <a:xfrm>
            <a:off x="3886200" y="45720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A</a:t>
            </a:r>
            <a:endParaRPr lang="en-US" i="1" dirty="0"/>
          </a:p>
        </p:txBody>
      </p:sp>
      <p:sp>
        <p:nvSpPr>
          <p:cNvPr id="7" name="Can 6"/>
          <p:cNvSpPr/>
          <p:nvPr/>
        </p:nvSpPr>
        <p:spPr>
          <a:xfrm>
            <a:off x="4648200" y="44958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B</a:t>
            </a:r>
            <a:endParaRPr lang="en-US" i="1" dirty="0"/>
          </a:p>
        </p:txBody>
      </p:sp>
      <p:sp>
        <p:nvSpPr>
          <p:cNvPr id="8" name="Can 7"/>
          <p:cNvSpPr/>
          <p:nvPr/>
        </p:nvSpPr>
        <p:spPr>
          <a:xfrm>
            <a:off x="2819400" y="5562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A1</a:t>
            </a:r>
            <a:endParaRPr lang="en-US" sz="800" i="1" dirty="0"/>
          </a:p>
        </p:txBody>
      </p:sp>
      <p:sp>
        <p:nvSpPr>
          <p:cNvPr id="9" name="Can 8"/>
          <p:cNvSpPr/>
          <p:nvPr/>
        </p:nvSpPr>
        <p:spPr>
          <a:xfrm>
            <a:off x="3581400" y="5562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A3</a:t>
            </a:r>
            <a:endParaRPr lang="en-US" sz="800" i="1" dirty="0"/>
          </a:p>
        </p:txBody>
      </p:sp>
      <p:sp>
        <p:nvSpPr>
          <p:cNvPr id="10" name="Can 9"/>
          <p:cNvSpPr/>
          <p:nvPr/>
        </p:nvSpPr>
        <p:spPr>
          <a:xfrm>
            <a:off x="3200400" y="55626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A2</a:t>
            </a:r>
            <a:endParaRPr lang="en-US" sz="800" i="1" dirty="0"/>
          </a:p>
        </p:txBody>
      </p:sp>
      <p:sp>
        <p:nvSpPr>
          <p:cNvPr id="11" name="Can 10"/>
          <p:cNvSpPr/>
          <p:nvPr/>
        </p:nvSpPr>
        <p:spPr>
          <a:xfrm>
            <a:off x="5410200" y="44958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C</a:t>
            </a:r>
            <a:endParaRPr lang="en-US" i="1" dirty="0"/>
          </a:p>
        </p:txBody>
      </p:sp>
      <p:cxnSp>
        <p:nvCxnSpPr>
          <p:cNvPr id="12" name="Straight Arrow Connector 11"/>
          <p:cNvCxnSpPr>
            <a:stCxn id="6" idx="3"/>
            <a:endCxn id="8" idx="1"/>
          </p:cNvCxnSpPr>
          <p:nvPr/>
        </p:nvCxnSpPr>
        <p:spPr>
          <a:xfrm rot="5400000">
            <a:off x="3238500" y="4762500"/>
            <a:ext cx="533400" cy="1066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Can 12"/>
          <p:cNvSpPr/>
          <p:nvPr/>
        </p:nvSpPr>
        <p:spPr>
          <a:xfrm>
            <a:off x="4191000" y="54864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B1</a:t>
            </a:r>
            <a:endParaRPr lang="en-US" sz="800" i="1" dirty="0"/>
          </a:p>
        </p:txBody>
      </p:sp>
      <p:sp>
        <p:nvSpPr>
          <p:cNvPr id="14" name="Can 13"/>
          <p:cNvSpPr/>
          <p:nvPr/>
        </p:nvSpPr>
        <p:spPr>
          <a:xfrm>
            <a:off x="4953000" y="54864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B3</a:t>
            </a:r>
            <a:endParaRPr lang="en-US" sz="800" i="1" dirty="0"/>
          </a:p>
        </p:txBody>
      </p:sp>
      <p:sp>
        <p:nvSpPr>
          <p:cNvPr id="15" name="Can 14"/>
          <p:cNvSpPr/>
          <p:nvPr/>
        </p:nvSpPr>
        <p:spPr>
          <a:xfrm>
            <a:off x="4572000" y="5486400"/>
            <a:ext cx="3048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B2</a:t>
            </a:r>
            <a:endParaRPr lang="en-US" sz="800" i="1" dirty="0"/>
          </a:p>
        </p:txBody>
      </p:sp>
      <p:sp>
        <p:nvSpPr>
          <p:cNvPr id="16" name="Can 15"/>
          <p:cNvSpPr/>
          <p:nvPr/>
        </p:nvSpPr>
        <p:spPr>
          <a:xfrm>
            <a:off x="5410200" y="5486400"/>
            <a:ext cx="3810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C1</a:t>
            </a:r>
            <a:endParaRPr lang="en-US" sz="800" i="1" dirty="0"/>
          </a:p>
        </p:txBody>
      </p:sp>
      <p:cxnSp>
        <p:nvCxnSpPr>
          <p:cNvPr id="17" name="Straight Arrow Connector 16"/>
          <p:cNvCxnSpPr>
            <a:stCxn id="6" idx="3"/>
            <a:endCxn id="10" idx="1"/>
          </p:cNvCxnSpPr>
          <p:nvPr/>
        </p:nvCxnSpPr>
        <p:spPr>
          <a:xfrm rot="5400000">
            <a:off x="3429000" y="4953000"/>
            <a:ext cx="533400" cy="685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3"/>
            <a:endCxn id="9" idx="1"/>
          </p:cNvCxnSpPr>
          <p:nvPr/>
        </p:nvCxnSpPr>
        <p:spPr>
          <a:xfrm rot="5400000">
            <a:off x="3619500" y="5143500"/>
            <a:ext cx="533400" cy="304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4" idx="1"/>
          </p:cNvCxnSpPr>
          <p:nvPr/>
        </p:nvCxnSpPr>
        <p:spPr>
          <a:xfrm rot="16200000" flipH="1">
            <a:off x="4686300" y="5067300"/>
            <a:ext cx="533400" cy="3048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5" idx="1"/>
          </p:cNvCxnSpPr>
          <p:nvPr/>
        </p:nvCxnSpPr>
        <p:spPr>
          <a:xfrm rot="5400000">
            <a:off x="4495800" y="5181600"/>
            <a:ext cx="533400" cy="762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3" idx="1"/>
          </p:cNvCxnSpPr>
          <p:nvPr/>
        </p:nvCxnSpPr>
        <p:spPr>
          <a:xfrm rot="5400000">
            <a:off x="4305300" y="4991100"/>
            <a:ext cx="533400" cy="4572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26" idx="1"/>
          </p:cNvCxnSpPr>
          <p:nvPr/>
        </p:nvCxnSpPr>
        <p:spPr>
          <a:xfrm>
            <a:off x="5562600" y="4953000"/>
            <a:ext cx="952500" cy="5334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1" idx="3"/>
            <a:endCxn id="16" idx="1"/>
          </p:cNvCxnSpPr>
          <p:nvPr/>
        </p:nvCxnSpPr>
        <p:spPr>
          <a:xfrm rot="16200000" flipH="1">
            <a:off x="5314950" y="5200650"/>
            <a:ext cx="533400" cy="381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25" idx="1"/>
          </p:cNvCxnSpPr>
          <p:nvPr/>
        </p:nvCxnSpPr>
        <p:spPr>
          <a:xfrm rot="16200000" flipH="1">
            <a:off x="5543550" y="4972050"/>
            <a:ext cx="533400" cy="495300"/>
          </a:xfrm>
          <a:prstGeom prst="straightConnector1">
            <a:avLst/>
          </a:prstGeom>
          <a:ln w="12700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Can 24"/>
          <p:cNvSpPr/>
          <p:nvPr/>
        </p:nvSpPr>
        <p:spPr>
          <a:xfrm>
            <a:off x="5867400" y="5486400"/>
            <a:ext cx="3810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C2</a:t>
            </a:r>
            <a:endParaRPr lang="en-US" sz="800" i="1" dirty="0"/>
          </a:p>
        </p:txBody>
      </p:sp>
      <p:sp>
        <p:nvSpPr>
          <p:cNvPr id="26" name="Can 25"/>
          <p:cNvSpPr/>
          <p:nvPr/>
        </p:nvSpPr>
        <p:spPr>
          <a:xfrm>
            <a:off x="6324600" y="5486400"/>
            <a:ext cx="381000" cy="457200"/>
          </a:xfrm>
          <a:prstGeom prst="ca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i="1" dirty="0" smtClean="0"/>
              <a:t>C3</a:t>
            </a:r>
            <a:endParaRPr lang="en-US" sz="800" i="1" dirty="0"/>
          </a:p>
        </p:txBody>
      </p:sp>
      <p:sp>
        <p:nvSpPr>
          <p:cNvPr id="27" name="Right Arrow 26"/>
          <p:cNvSpPr/>
          <p:nvPr/>
        </p:nvSpPr>
        <p:spPr>
          <a:xfrm>
            <a:off x="1447800" y="5334000"/>
            <a:ext cx="1219200" cy="8382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Clones</a:t>
            </a:r>
            <a:endParaRPr lang="en-US" i="1" dirty="0"/>
          </a:p>
        </p:txBody>
      </p:sp>
      <p:sp>
        <p:nvSpPr>
          <p:cNvPr id="28" name="Right Arrow 27"/>
          <p:cNvSpPr/>
          <p:nvPr/>
        </p:nvSpPr>
        <p:spPr>
          <a:xfrm>
            <a:off x="2209800" y="4343400"/>
            <a:ext cx="1219200" cy="8382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Mothers</a:t>
            </a:r>
            <a:endParaRPr lang="en-US" i="1" dirty="0"/>
          </a:p>
        </p:txBody>
      </p:sp>
      <p:pic>
        <p:nvPicPr>
          <p:cNvPr id="29" name="Picture 2" descr="C:\Users\Owner\Pictures\100EOS7D\IMG_0025.JPG"/>
          <p:cNvPicPr>
            <a:picLocks noChangeAspect="1" noChangeArrowheads="1"/>
          </p:cNvPicPr>
          <p:nvPr/>
        </p:nvPicPr>
        <p:blipFill>
          <a:blip r:embed="rId3" cstate="print"/>
          <a:srcRect l="13333" t="8750" r="30000" b="16250"/>
          <a:stretch>
            <a:fillRect/>
          </a:stretch>
        </p:blipFill>
        <p:spPr bwMode="auto">
          <a:xfrm>
            <a:off x="3886200" y="1981200"/>
            <a:ext cx="1676400" cy="1479177"/>
          </a:xfrm>
          <a:prstGeom prst="rect">
            <a:avLst/>
          </a:prstGeom>
          <a:noFill/>
        </p:spPr>
      </p:pic>
      <p:cxnSp>
        <p:nvCxnSpPr>
          <p:cNvPr id="30" name="Straight Arrow Connector 29"/>
          <p:cNvCxnSpPr>
            <a:stCxn id="29" idx="2"/>
            <a:endCxn id="11" idx="1"/>
          </p:cNvCxnSpPr>
          <p:nvPr/>
        </p:nvCxnSpPr>
        <p:spPr>
          <a:xfrm rot="16200000" flipH="1">
            <a:off x="4625789" y="3558988"/>
            <a:ext cx="1035423" cy="838200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9" idx="2"/>
            <a:endCxn id="7" idx="0"/>
          </p:cNvCxnSpPr>
          <p:nvPr/>
        </p:nvCxnSpPr>
        <p:spPr>
          <a:xfrm rot="16200000" flipH="1">
            <a:off x="4206689" y="3978088"/>
            <a:ext cx="1111623" cy="76200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9" idx="2"/>
            <a:endCxn id="6" idx="1"/>
          </p:cNvCxnSpPr>
          <p:nvPr/>
        </p:nvCxnSpPr>
        <p:spPr>
          <a:xfrm rot="5400000">
            <a:off x="3825689" y="3673288"/>
            <a:ext cx="1111623" cy="685800"/>
          </a:xfrm>
          <a:prstGeom prst="straightConnector1">
            <a:avLst/>
          </a:prstGeom>
          <a:ln w="28575"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Right Arrow 41"/>
          <p:cNvSpPr/>
          <p:nvPr/>
        </p:nvSpPr>
        <p:spPr>
          <a:xfrm>
            <a:off x="2133600" y="2362200"/>
            <a:ext cx="1219200" cy="838200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 smtClean="0"/>
              <a:t>Pond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igh Tower Text" pitchFamily="18" charset="0"/>
                <a:ea typeface="+mj-ea"/>
                <a:cs typeface="+mj-cs"/>
              </a:rPr>
              <a:t>Natural selection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High Tower Text" pitchFamily="18" charset="0"/>
              <a:ea typeface="+mj-ea"/>
              <a:cs typeface="+mj-cs"/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1447800" y="1371600"/>
            <a:ext cx="6477000" cy="53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Bayesian ANOVA</a:t>
            </a:r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362200" y="2057400"/>
          <a:ext cx="4127500" cy="890588"/>
        </p:xfrm>
        <a:graphic>
          <a:graphicData uri="http://schemas.openxmlformats.org/presentationml/2006/ole">
            <p:oleObj spid="_x0000_s288770" name="Equation" r:id="rId4" imgW="1066680" imgH="253800" progId="Equation.3">
              <p:embed/>
            </p:oleObj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438400" y="3352800"/>
          <a:ext cx="3777582" cy="806450"/>
        </p:xfrm>
        <a:graphic>
          <a:graphicData uri="http://schemas.openxmlformats.org/presentationml/2006/ole">
            <p:oleObj spid="_x0000_s288771" name="Equation" r:id="rId5" imgW="1130040" imgH="241200" progId="Equation.3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590800" y="4953000"/>
          <a:ext cx="2416629" cy="685800"/>
        </p:xfrm>
        <a:graphic>
          <a:graphicData uri="http://schemas.openxmlformats.org/presentationml/2006/ole">
            <p:oleObj spid="_x0000_s288772" name="Equation" r:id="rId6" imgW="939600" imgH="266400" progId="Equation.3">
              <p:embed/>
            </p:oleObj>
          </a:graphicData>
        </a:graphic>
      </p:graphicFrame>
      <p:graphicFrame>
        <p:nvGraphicFramePr>
          <p:cNvPr id="288773" name="Object 5"/>
          <p:cNvGraphicFramePr>
            <a:graphicFrameLocks noChangeAspect="1"/>
          </p:cNvGraphicFramePr>
          <p:nvPr/>
        </p:nvGraphicFramePr>
        <p:xfrm>
          <a:off x="5791200" y="4953000"/>
          <a:ext cx="2319338" cy="654050"/>
        </p:xfrm>
        <a:graphic>
          <a:graphicData uri="http://schemas.openxmlformats.org/presentationml/2006/ole">
            <p:oleObj spid="_x0000_s288773" name="Equation" r:id="rId7" imgW="901440" imgH="253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igh Tower Text" pitchFamily="18" charset="0"/>
                <a:ea typeface="+mj-ea"/>
                <a:cs typeface="+mj-cs"/>
              </a:rPr>
              <a:t>Natural selection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High Tower Text" pitchFamily="18" charset="0"/>
              <a:ea typeface="+mj-ea"/>
              <a:cs typeface="+mj-cs"/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1447800" y="1371600"/>
            <a:ext cx="6477000" cy="53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Bayesian ANOVA</a:t>
            </a:r>
            <a:endParaRPr 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2362200" y="2057400"/>
          <a:ext cx="4127500" cy="890588"/>
        </p:xfrm>
        <a:graphic>
          <a:graphicData uri="http://schemas.openxmlformats.org/presentationml/2006/ole">
            <p:oleObj spid="_x0000_s289794" name="Equation" r:id="rId4" imgW="1066680" imgH="253800" progId="Equation.3">
              <p:embed/>
            </p:oleObj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/>
        </p:nvGraphicFramePr>
        <p:xfrm>
          <a:off x="2438400" y="3352800"/>
          <a:ext cx="3777582" cy="806450"/>
        </p:xfrm>
        <a:graphic>
          <a:graphicData uri="http://schemas.openxmlformats.org/presentationml/2006/ole">
            <p:oleObj spid="_x0000_s289795" name="Equation" r:id="rId5" imgW="1130040" imgH="241200" progId="Equation.3">
              <p:embed/>
            </p:oleObj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2590800" y="4953000"/>
          <a:ext cx="2416629" cy="685800"/>
        </p:xfrm>
        <a:graphic>
          <a:graphicData uri="http://schemas.openxmlformats.org/presentationml/2006/ole">
            <p:oleObj spid="_x0000_s289796" name="Equation" r:id="rId6" imgW="939600" imgH="266400" progId="Equation.3">
              <p:embed/>
            </p:oleObj>
          </a:graphicData>
        </a:graphic>
      </p:graphicFrame>
      <p:graphicFrame>
        <p:nvGraphicFramePr>
          <p:cNvPr id="288773" name="Object 5"/>
          <p:cNvGraphicFramePr>
            <a:graphicFrameLocks noChangeAspect="1"/>
          </p:cNvGraphicFramePr>
          <p:nvPr/>
        </p:nvGraphicFramePr>
        <p:xfrm>
          <a:off x="5791200" y="4953000"/>
          <a:ext cx="2319338" cy="654050"/>
        </p:xfrm>
        <a:graphic>
          <a:graphicData uri="http://schemas.openxmlformats.org/presentationml/2006/ole">
            <p:oleObj spid="_x0000_s289797" name="Equation" r:id="rId7" imgW="901440" imgH="253800" progId="Equation.3">
              <p:embed/>
            </p:oleObj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4191000" y="4953000"/>
            <a:ext cx="685800" cy="685800"/>
          </a:xfrm>
          <a:prstGeom prst="roundRect">
            <a:avLst/>
          </a:prstGeom>
          <a:solidFill>
            <a:schemeClr val="accent3">
              <a:alpha val="18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7315200" y="4953000"/>
            <a:ext cx="685800" cy="685800"/>
          </a:xfrm>
          <a:prstGeom prst="roundRect">
            <a:avLst/>
          </a:prstGeom>
          <a:solidFill>
            <a:schemeClr val="accent3">
              <a:alpha val="18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410200" y="2057400"/>
            <a:ext cx="762000" cy="762000"/>
          </a:xfrm>
          <a:prstGeom prst="roundRect">
            <a:avLst/>
          </a:prstGeom>
          <a:solidFill>
            <a:srgbClr val="FF0000">
              <a:alpha val="18000"/>
            </a:srgb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191000" y="6019800"/>
            <a:ext cx="3792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</a:rPr>
              <a:t>Treatment level variation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58000" y="1752600"/>
            <a:ext cx="2286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Residual (unexplained) variation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traits</a:t>
            </a:r>
            <a:endParaRPr lang="en-US" dirty="0"/>
          </a:p>
        </p:txBody>
      </p:sp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914400" y="2133600"/>
          <a:ext cx="7315200" cy="4326418"/>
        </p:xfrm>
        <a:graphic>
          <a:graphicData uri="http://schemas.openxmlformats.org/presentationml/2006/ole">
            <p:oleObj spid="_x0000_s287746" name="Acrobat Document" r:id="rId4" imgW="8883720" imgH="526608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igh Tower Text" pitchFamily="18" charset="0"/>
                <a:ea typeface="+mj-ea"/>
                <a:cs typeface="+mj-cs"/>
              </a:rPr>
              <a:t>Natural selection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High Tower Text" pitchFamily="18" charset="0"/>
              <a:ea typeface="+mj-ea"/>
              <a:cs typeface="+mj-cs"/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1447800" y="1371600"/>
            <a:ext cx="6477000" cy="53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Analysis of traits</a:t>
            </a:r>
            <a:endParaRPr lang="en-US" dirty="0"/>
          </a:p>
        </p:txBody>
      </p:sp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685800" y="2133600"/>
          <a:ext cx="7848600" cy="4369996"/>
        </p:xfrm>
        <a:graphic>
          <a:graphicData uri="http://schemas.openxmlformats.org/presentationml/2006/ole">
            <p:oleObj spid="_x0000_s290818" name="Acrobat Document" r:id="rId4" imgW="9163080" imgH="511344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57200" y="30480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none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High Tower Text" pitchFamily="18" charset="0"/>
                <a:ea typeface="+mj-ea"/>
                <a:cs typeface="+mj-cs"/>
              </a:rPr>
              <a:t>Natural selection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High Tower Text" pitchFamily="18" charset="0"/>
              <a:ea typeface="+mj-ea"/>
              <a:cs typeface="+mj-cs"/>
            </a:endParaRPr>
          </a:p>
        </p:txBody>
      </p:sp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>
          <a:xfrm>
            <a:off x="1447800" y="1371600"/>
            <a:ext cx="6477000" cy="53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Analysis of traits</a:t>
            </a:r>
            <a:endParaRPr lang="en-US" dirty="0"/>
          </a:p>
        </p:txBody>
      </p:sp>
      <p:graphicFrame>
        <p:nvGraphicFramePr>
          <p:cNvPr id="291843" name="Object 3"/>
          <p:cNvGraphicFramePr>
            <a:graphicFrameLocks noChangeAspect="1"/>
          </p:cNvGraphicFramePr>
          <p:nvPr/>
        </p:nvGraphicFramePr>
        <p:xfrm>
          <a:off x="533400" y="2133600"/>
          <a:ext cx="8239556" cy="4038600"/>
        </p:xfrm>
        <a:graphic>
          <a:graphicData uri="http://schemas.openxmlformats.org/presentationml/2006/ole">
            <p:oleObj spid="_x0000_s291843" name="Acrobat Document" r:id="rId4" imgW="10305360" imgH="506232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3127757" y="2971801"/>
            <a:ext cx="5715000" cy="25146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traits</a:t>
            </a:r>
            <a:endParaRPr lang="en-US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 l="27160" t="56481" r="61729" b="25926"/>
          <a:stretch>
            <a:fillRect/>
          </a:stretch>
        </p:blipFill>
        <p:spPr bwMode="auto">
          <a:xfrm rot="5081301" flipH="1">
            <a:off x="3428630" y="3436301"/>
            <a:ext cx="1371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Users\Owner\Pictures\Daphnia Selection\2-3-I\Measured\2-3-I-I-6.6x1-2011_01_03.JPG"/>
          <p:cNvPicPr>
            <a:picLocks noChangeAspect="1" noChangeArrowheads="1"/>
          </p:cNvPicPr>
          <p:nvPr/>
        </p:nvPicPr>
        <p:blipFill>
          <a:blip r:embed="rId4" cstate="print"/>
          <a:srcRect l="24249" t="26808" r="62963" b="58817"/>
          <a:stretch>
            <a:fillRect/>
          </a:stretch>
        </p:blipFill>
        <p:spPr bwMode="auto">
          <a:xfrm rot="8776278" flipH="1">
            <a:off x="4919988" y="3386703"/>
            <a:ext cx="1578608" cy="1183038"/>
          </a:xfrm>
          <a:prstGeom prst="rect">
            <a:avLst/>
          </a:prstGeom>
          <a:noFill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 l="69753" t="33333" r="16667" b="53704"/>
          <a:stretch>
            <a:fillRect/>
          </a:stretch>
        </p:blipFill>
        <p:spPr bwMode="auto">
          <a:xfrm rot="8700381">
            <a:off x="6018418" y="3526055"/>
            <a:ext cx="1676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 descr="C:\Users\Owner\Pictures\Daphnia Selection\4-B\Measured\4-B-II-6.6-2011_01_13.JPG"/>
          <p:cNvPicPr>
            <a:picLocks noChangeAspect="1" noChangeArrowheads="1"/>
          </p:cNvPicPr>
          <p:nvPr/>
        </p:nvPicPr>
        <p:blipFill>
          <a:blip r:embed="rId6" cstate="print"/>
          <a:srcRect l="62963" t="39814" r="25309" b="48148"/>
          <a:stretch>
            <a:fillRect/>
          </a:stretch>
        </p:blipFill>
        <p:spPr bwMode="auto">
          <a:xfrm rot="6969847">
            <a:off x="7355078" y="3497006"/>
            <a:ext cx="1447800" cy="990668"/>
          </a:xfrm>
          <a:prstGeom prst="rect">
            <a:avLst/>
          </a:prstGeom>
          <a:noFill/>
        </p:spPr>
      </p:pic>
      <p:cxnSp>
        <p:nvCxnSpPr>
          <p:cNvPr id="12" name="Straight Connector 11"/>
          <p:cNvCxnSpPr/>
          <p:nvPr/>
        </p:nvCxnSpPr>
        <p:spPr>
          <a:xfrm>
            <a:off x="3657599" y="3505200"/>
            <a:ext cx="5181600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581399" y="4800600"/>
            <a:ext cx="5181600" cy="76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81599" y="4648200"/>
            <a:ext cx="3581400" cy="7620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809999" y="3200400"/>
            <a:ext cx="662361" cy="276999"/>
          </a:xfrm>
          <a:prstGeom prst="rect">
            <a:avLst/>
          </a:prstGeom>
          <a:solidFill>
            <a:schemeClr val="tx1">
              <a:alpha val="33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D0F2FC"/>
                </a:solidFill>
              </a:rPr>
              <a:t>0.2 mm</a:t>
            </a:r>
            <a:endParaRPr lang="en-US" sz="1200" dirty="0">
              <a:solidFill>
                <a:srgbClr val="D0F2F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05399" y="3200400"/>
            <a:ext cx="819455" cy="276999"/>
          </a:xfrm>
          <a:prstGeom prst="rect">
            <a:avLst/>
          </a:prstGeom>
          <a:solidFill>
            <a:schemeClr val="tx1">
              <a:alpha val="33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D0F2FC"/>
                </a:solidFill>
              </a:rPr>
              <a:t>0.178 mm</a:t>
            </a:r>
            <a:endParaRPr lang="en-US" sz="1200" dirty="0">
              <a:solidFill>
                <a:srgbClr val="D0F2F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199" y="3200400"/>
            <a:ext cx="819455" cy="276999"/>
          </a:xfrm>
          <a:prstGeom prst="rect">
            <a:avLst/>
          </a:prstGeom>
          <a:solidFill>
            <a:schemeClr val="tx1">
              <a:alpha val="33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D0F2FC"/>
                </a:solidFill>
              </a:rPr>
              <a:t>0.186 mm</a:t>
            </a:r>
            <a:endParaRPr lang="en-US" sz="1200" dirty="0">
              <a:solidFill>
                <a:srgbClr val="D0F2F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19999" y="3276600"/>
            <a:ext cx="740908" cy="276999"/>
          </a:xfrm>
          <a:prstGeom prst="rect">
            <a:avLst/>
          </a:prstGeom>
          <a:solidFill>
            <a:schemeClr val="tx1">
              <a:alpha val="33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D0F2FC"/>
                </a:solidFill>
              </a:rPr>
              <a:t>0.16 mm</a:t>
            </a:r>
            <a:endParaRPr lang="en-US" sz="1200" dirty="0">
              <a:solidFill>
                <a:srgbClr val="D0F2FC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7836917" y="4608577"/>
            <a:ext cx="914400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819400"/>
            <a:ext cx="292884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ounded Rectangle 41"/>
          <p:cNvSpPr/>
          <p:nvPr/>
        </p:nvSpPr>
        <p:spPr>
          <a:xfrm>
            <a:off x="3889757" y="5029201"/>
            <a:ext cx="381000" cy="3810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>
            <a:off x="5185157" y="5029201"/>
            <a:ext cx="381000" cy="381000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/>
          <p:cNvSpPr/>
          <p:nvPr/>
        </p:nvSpPr>
        <p:spPr>
          <a:xfrm>
            <a:off x="6328157" y="5029201"/>
            <a:ext cx="381000" cy="381000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ounded Rectangle 44"/>
          <p:cNvSpPr/>
          <p:nvPr/>
        </p:nvSpPr>
        <p:spPr>
          <a:xfrm>
            <a:off x="7852157" y="5029201"/>
            <a:ext cx="381000" cy="381000"/>
          </a:xfrm>
          <a:prstGeom prst="roundRect">
            <a:avLst/>
          </a:prstGeom>
          <a:solidFill>
            <a:srgbClr val="3C5EF0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352800" y="2362200"/>
            <a:ext cx="13456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Low drying rate</a:t>
            </a:r>
          </a:p>
          <a:p>
            <a:r>
              <a:rPr lang="en-US" sz="1400" dirty="0" smtClean="0"/>
              <a:t>Regular rainfall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4876800" y="2362200"/>
            <a:ext cx="13789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Low drying rate</a:t>
            </a:r>
          </a:p>
          <a:p>
            <a:r>
              <a:rPr lang="en-US" sz="1400" dirty="0" smtClean="0"/>
              <a:t>Irregular rainfall</a:t>
            </a:r>
            <a:endParaRPr lang="en-US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6324600" y="2362200"/>
            <a:ext cx="1368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High drying rate</a:t>
            </a:r>
          </a:p>
          <a:p>
            <a:r>
              <a:rPr lang="en-US" sz="1400" dirty="0" smtClean="0"/>
              <a:t>Regular rainfall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7696200" y="2362200"/>
            <a:ext cx="1368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High drying rate</a:t>
            </a:r>
          </a:p>
          <a:p>
            <a:r>
              <a:rPr lang="en-US" sz="1400" dirty="0" smtClean="0"/>
              <a:t>Irregular rainfall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1"/>
            <a:ext cx="8229600" cy="9144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What is the selective force at work?</a:t>
            </a:r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covariates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29000" y="3429000"/>
            <a:ext cx="1905000" cy="1143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00" y="4038600"/>
            <a:ext cx="1905000" cy="1143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 rot="18110136">
            <a:off x="3416432" y="4336977"/>
            <a:ext cx="687563" cy="723487"/>
          </a:xfrm>
          <a:prstGeom prst="triangle">
            <a:avLst>
              <a:gd name="adj" fmla="val 4443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rot="21418156">
            <a:off x="5250453" y="3428042"/>
            <a:ext cx="524596" cy="624863"/>
          </a:xfrm>
          <a:prstGeom prst="triangle">
            <a:avLst>
              <a:gd name="adj" fmla="val 1490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94693" y="3048000"/>
            <a:ext cx="37940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800000"/>
                </a:solidFill>
                <a:latin typeface="Bell MT" pitchFamily="18" charset="0"/>
              </a:rPr>
              <a:t>Phenological</a:t>
            </a:r>
            <a:r>
              <a:rPr lang="en-US" sz="3200" dirty="0" smtClean="0">
                <a:solidFill>
                  <a:srgbClr val="800000"/>
                </a:solidFill>
                <a:latin typeface="Bell MT" pitchFamily="18" charset="0"/>
              </a:rPr>
              <a:t> changes</a:t>
            </a:r>
            <a:endParaRPr lang="en-US" sz="3200" dirty="0">
              <a:solidFill>
                <a:srgbClr val="800000"/>
              </a:solidFill>
              <a:latin typeface="Bell MT" pitchFamily="18" charset="0"/>
            </a:endParaRPr>
          </a:p>
        </p:txBody>
      </p:sp>
      <p:pic>
        <p:nvPicPr>
          <p:cNvPr id="3553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447799"/>
            <a:ext cx="2743200" cy="517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1"/>
            <a:ext cx="8229600" cy="914400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What is the selective force at work?</a:t>
            </a:r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covariates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429000" y="3429000"/>
            <a:ext cx="1905000" cy="1143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00" y="4038600"/>
            <a:ext cx="1905000" cy="1143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Isosceles Triangle 6"/>
          <p:cNvSpPr/>
          <p:nvPr/>
        </p:nvSpPr>
        <p:spPr>
          <a:xfrm rot="18110136">
            <a:off x="3416432" y="4336977"/>
            <a:ext cx="687563" cy="723487"/>
          </a:xfrm>
          <a:prstGeom prst="triangle">
            <a:avLst>
              <a:gd name="adj" fmla="val 4443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 rot="21418156">
            <a:off x="5250453" y="3428042"/>
            <a:ext cx="524596" cy="624863"/>
          </a:xfrm>
          <a:prstGeom prst="triangle">
            <a:avLst>
              <a:gd name="adj" fmla="val 14906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02" name="Picture 2" descr="C:\Users\Owner\AppData\Local\Microsoft\Windows\Temporary Internet Files\Content.IE5\FYBNPPTC\MC900391164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081701"/>
            <a:ext cx="1371600" cy="1285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Arrow Connector 21"/>
          <p:cNvCxnSpPr>
            <a:endCxn id="34818" idx="0"/>
          </p:cNvCxnSpPr>
          <p:nvPr/>
        </p:nvCxnSpPr>
        <p:spPr>
          <a:xfrm rot="10800000" flipV="1">
            <a:off x="800100" y="2667000"/>
            <a:ext cx="3390900" cy="22860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>
            <a:endCxn id="34818" idx="0"/>
          </p:cNvCxnSpPr>
          <p:nvPr/>
        </p:nvCxnSpPr>
        <p:spPr>
          <a:xfrm rot="5400000">
            <a:off x="-57150" y="3829050"/>
            <a:ext cx="1981200" cy="2667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endCxn id="34818" idx="3"/>
          </p:cNvCxnSpPr>
          <p:nvPr/>
        </p:nvCxnSpPr>
        <p:spPr>
          <a:xfrm rot="10800000" flipV="1">
            <a:off x="1066800" y="3352800"/>
            <a:ext cx="6096000" cy="1904494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1371600" y="6172200"/>
            <a:ext cx="6477000" cy="533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Detrital</a:t>
            </a:r>
            <a:r>
              <a:rPr lang="en-US" dirty="0" smtClean="0"/>
              <a:t> / bacterial food source</a:t>
            </a:r>
          </a:p>
        </p:txBody>
      </p:sp>
      <p:pic>
        <p:nvPicPr>
          <p:cNvPr id="34818" name="Picture 2" descr="http://blogs.exploratorium.edu/science/files/2011/02/Daphnia_pulex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953000"/>
            <a:ext cx="533400" cy="608587"/>
          </a:xfrm>
          <a:prstGeom prst="rect">
            <a:avLst/>
          </a:prstGeom>
          <a:noFill/>
        </p:spPr>
      </p:pic>
      <p:pic>
        <p:nvPicPr>
          <p:cNvPr id="34826" name="Picture 10" descr="http://www.photomacrography.net/forum/userpix/16_acilius_sulcatus_001_small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2362200"/>
            <a:ext cx="1470279" cy="1804024"/>
          </a:xfrm>
          <a:prstGeom prst="rect">
            <a:avLst/>
          </a:prstGeom>
          <a:noFill/>
        </p:spPr>
      </p:pic>
      <p:pic>
        <p:nvPicPr>
          <p:cNvPr id="34828" name="Picture 12" descr="http://t0.gstatic.com/images?q=tbn:ANd9GcTc-IYvnGSo0dryUpuYzzc5CmEhqarD-31gPKLCK4WTsTkevvWT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2514600"/>
            <a:ext cx="1222514" cy="820958"/>
          </a:xfrm>
          <a:prstGeom prst="rect">
            <a:avLst/>
          </a:prstGeom>
          <a:noFill/>
        </p:spPr>
      </p:pic>
      <p:pic>
        <p:nvPicPr>
          <p:cNvPr id="34830" name="Picture 14" descr="http://parkcitizenscience.org/dragonfly/diagrams/diagram_images/anax_junius_nymp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2057400"/>
            <a:ext cx="2133600" cy="1428750"/>
          </a:xfrm>
          <a:prstGeom prst="rect">
            <a:avLst/>
          </a:prstGeom>
          <a:noFill/>
        </p:spPr>
      </p:pic>
      <p:cxnSp>
        <p:nvCxnSpPr>
          <p:cNvPr id="46" name="Straight Arrow Connector 45"/>
          <p:cNvCxnSpPr/>
          <p:nvPr/>
        </p:nvCxnSpPr>
        <p:spPr>
          <a:xfrm>
            <a:off x="800100" y="5562600"/>
            <a:ext cx="2857500" cy="53340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1371600" y="1295400"/>
            <a:ext cx="6477000" cy="533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i="1" dirty="0" smtClean="0">
                <a:latin typeface="High Tower Text" pitchFamily="18" charset="0"/>
              </a:rPr>
              <a:t>Analysis of covariates</a:t>
            </a:r>
            <a:endParaRPr lang="en-US" i="1" dirty="0">
              <a:latin typeface="High Tower Tex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483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48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48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covariates</a:t>
            </a:r>
            <a:endParaRPr lang="en-US" dirty="0"/>
          </a:p>
        </p:txBody>
      </p:sp>
      <p:pic>
        <p:nvPicPr>
          <p:cNvPr id="325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981200"/>
            <a:ext cx="57150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</a:t>
            </a:r>
            <a:r>
              <a:rPr lang="en-US" dirty="0" err="1" smtClean="0"/>
              <a:t>variates</a:t>
            </a:r>
            <a:endParaRPr lang="en-US" dirty="0"/>
          </a:p>
        </p:txBody>
      </p:sp>
      <p:pic>
        <p:nvPicPr>
          <p:cNvPr id="3266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514600"/>
            <a:ext cx="4315927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514600"/>
            <a:ext cx="450668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covariates</a:t>
            </a:r>
            <a:endParaRPr lang="en-US" dirty="0"/>
          </a:p>
        </p:txBody>
      </p:sp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762000" y="2057400"/>
          <a:ext cx="7391400" cy="4371485"/>
        </p:xfrm>
        <a:graphic>
          <a:graphicData uri="http://schemas.openxmlformats.org/presentationml/2006/ole">
            <p:oleObj spid="_x0000_s327682" name="Acrobat Document" r:id="rId4" imgW="8883720" imgH="5266080" progId="AcroExch.Document.7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77000" y="5029200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30000" dirty="0" smtClean="0"/>
              <a:t>2</a:t>
            </a:r>
            <a:r>
              <a:rPr lang="en-US" dirty="0" smtClean="0"/>
              <a:t> = 0.67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19400" y="502920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30000" dirty="0" smtClean="0"/>
              <a:t>2</a:t>
            </a:r>
            <a:r>
              <a:rPr lang="en-US" dirty="0" smtClean="0"/>
              <a:t> = 0.70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covariates</a:t>
            </a:r>
            <a:endParaRPr lang="en-US" dirty="0"/>
          </a:p>
        </p:txBody>
      </p:sp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762000" y="2057400"/>
          <a:ext cx="7391400" cy="4371485"/>
        </p:xfrm>
        <a:graphic>
          <a:graphicData uri="http://schemas.openxmlformats.org/presentationml/2006/ole">
            <p:oleObj spid="_x0000_s357378" name="Acrobat Document" r:id="rId4" imgW="8883720" imgH="5266080" progId="AcroExch.Document.7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77000" y="5029200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30000" dirty="0" smtClean="0"/>
              <a:t>2</a:t>
            </a:r>
            <a:r>
              <a:rPr lang="en-US" dirty="0" smtClean="0"/>
              <a:t> = 0.67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19400" y="5029200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</a:t>
            </a:r>
            <a:r>
              <a:rPr lang="en-US" baseline="30000" dirty="0" smtClean="0"/>
              <a:t>2</a:t>
            </a:r>
            <a:r>
              <a:rPr lang="en-US" dirty="0" smtClean="0"/>
              <a:t> = 0.70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971800" y="2438400"/>
            <a:ext cx="1447800" cy="1295400"/>
          </a:xfrm>
          <a:prstGeom prst="ellipse">
            <a:avLst/>
          </a:prstGeom>
          <a:solidFill>
            <a:schemeClr val="dk1">
              <a:alpha val="9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90600" y="4572000"/>
            <a:ext cx="1447800" cy="1295400"/>
          </a:xfrm>
          <a:prstGeom prst="ellipse">
            <a:avLst/>
          </a:prstGeom>
          <a:solidFill>
            <a:srgbClr val="FF0000">
              <a:alpha val="9000"/>
            </a:srgbClr>
          </a:solidFill>
          <a:ln>
            <a:solidFill>
              <a:srgbClr val="FF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Covariate residual ANOVA</a:t>
            </a:r>
            <a:endParaRPr lang="en-US" dirty="0"/>
          </a:p>
        </p:txBody>
      </p:sp>
      <p:graphicFrame>
        <p:nvGraphicFramePr>
          <p:cNvPr id="327682" name="Object 2"/>
          <p:cNvGraphicFramePr>
            <a:graphicFrameLocks noChangeAspect="1"/>
          </p:cNvGraphicFramePr>
          <p:nvPr/>
        </p:nvGraphicFramePr>
        <p:xfrm>
          <a:off x="2743200" y="2057400"/>
          <a:ext cx="3736376" cy="2209799"/>
        </p:xfrm>
        <a:graphic>
          <a:graphicData uri="http://schemas.openxmlformats.org/presentationml/2006/ole">
            <p:oleObj spid="_x0000_s328706" name="Acrobat Document" r:id="rId4" imgW="8883720" imgH="5266080" progId="AcroExch.Document.7">
              <p:embed/>
            </p:oleObj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533400" y="5029200"/>
          <a:ext cx="2946400" cy="14668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90600"/>
                <a:gridCol w="482600"/>
                <a:gridCol w="812800"/>
                <a:gridCol w="660400"/>
              </a:tblGrid>
              <a:tr h="3810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d.f</a:t>
                      </a:r>
                      <a:r>
                        <a:rPr lang="en-US" sz="1400" dirty="0" smtClean="0"/>
                        <a:t>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F-</a:t>
                      </a:r>
                      <a:r>
                        <a:rPr lang="en-US" sz="1400" dirty="0" err="1" smtClean="0"/>
                        <a:t>val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</a:t>
                      </a:r>
                      <a:endParaRPr lang="en-US" sz="1400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Drying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2.75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0.13</a:t>
                      </a:r>
                      <a:endParaRPr lang="en-US" sz="1400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Rainfall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0.79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0.39</a:t>
                      </a:r>
                      <a:endParaRPr lang="en-US" sz="1400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Residual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486400" y="5029200"/>
          <a:ext cx="2946400" cy="14668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90600"/>
                <a:gridCol w="482600"/>
                <a:gridCol w="812800"/>
                <a:gridCol w="660400"/>
              </a:tblGrid>
              <a:tr h="3810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d.f</a:t>
                      </a:r>
                      <a:r>
                        <a:rPr lang="en-US" sz="1400" dirty="0" smtClean="0"/>
                        <a:t>.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F-</a:t>
                      </a:r>
                      <a:r>
                        <a:rPr lang="en-US" sz="1400" dirty="0" err="1" smtClean="0"/>
                        <a:t>val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</a:t>
                      </a:r>
                      <a:endParaRPr lang="en-US" sz="1400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Drying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0.18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0.67</a:t>
                      </a:r>
                      <a:endParaRPr lang="en-US" sz="1400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Rainfall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0.23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0.65</a:t>
                      </a:r>
                      <a:endParaRPr lang="en-US" sz="1400" dirty="0"/>
                    </a:p>
                  </a:txBody>
                  <a:tcPr/>
                </a:tc>
              </a:tr>
              <a:tr h="36195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Residual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09600" y="4572000"/>
            <a:ext cx="2742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Tail spine residuals ANOVA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943600" y="4419600"/>
            <a:ext cx="21691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Intrinsic growth rate </a:t>
            </a:r>
          </a:p>
          <a:p>
            <a:r>
              <a:rPr lang="en-US" dirty="0" smtClean="0"/>
              <a:t>residuals ANOVA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of covariates</a:t>
            </a:r>
            <a:endParaRPr lang="en-US" dirty="0"/>
          </a:p>
        </p:txBody>
      </p:sp>
      <p:pic>
        <p:nvPicPr>
          <p:cNvPr id="3297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057400"/>
            <a:ext cx="3505200" cy="367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97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286000"/>
            <a:ext cx="3733800" cy="339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76400" y="5715000"/>
            <a:ext cx="1430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Leuning</a:t>
            </a:r>
            <a:r>
              <a:rPr lang="en-US" dirty="0" smtClean="0"/>
              <a:t> 1992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400800" y="579120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Spitze</a:t>
            </a:r>
            <a:r>
              <a:rPr lang="en-US" dirty="0" smtClean="0"/>
              <a:t> 1991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524000" y="3048000"/>
            <a:ext cx="685800" cy="533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86600" y="2133600"/>
            <a:ext cx="1219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Natural selection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495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</a:t>
            </a:r>
            <a:r>
              <a:rPr lang="en-US" dirty="0" err="1" smtClean="0"/>
              <a:t>instar</a:t>
            </a:r>
            <a:r>
              <a:rPr lang="en-US" dirty="0" smtClean="0"/>
              <a:t> tail spine length and r show a genetically based change in trait means.</a:t>
            </a:r>
          </a:p>
          <a:p>
            <a:endParaRPr lang="en-US" dirty="0" smtClean="0"/>
          </a:p>
          <a:p>
            <a:r>
              <a:rPr lang="en-US" dirty="0" smtClean="0"/>
              <a:t>More variable habitats have lower predator abundance</a:t>
            </a:r>
          </a:p>
          <a:p>
            <a:endParaRPr lang="en-US" dirty="0" smtClean="0"/>
          </a:p>
          <a:p>
            <a:r>
              <a:rPr lang="en-US" dirty="0" smtClean="0"/>
              <a:t>Trait response is due to climate change, but mediated through that reduction in predator pressure.</a:t>
            </a:r>
          </a:p>
          <a:p>
            <a:endParaRPr lang="en-US" dirty="0" smtClean="0"/>
          </a:p>
          <a:p>
            <a:r>
              <a:rPr lang="en-US" dirty="0" smtClean="0"/>
              <a:t>Lab results from earlier selection experiments can be useful in making predictions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495800" cy="4678363"/>
          </a:xfrm>
        </p:spPr>
        <p:txBody>
          <a:bodyPr/>
          <a:lstStyle/>
          <a:p>
            <a:r>
              <a:rPr lang="en-US" dirty="0" smtClean="0"/>
              <a:t>Climate change alters food web structure and dynamics, changing </a:t>
            </a:r>
            <a:r>
              <a:rPr lang="en-US" dirty="0" err="1" smtClean="0"/>
              <a:t>trophic</a:t>
            </a:r>
            <a:r>
              <a:rPr lang="en-US" dirty="0" smtClean="0"/>
              <a:t> interactions.</a:t>
            </a:r>
          </a:p>
          <a:p>
            <a:endParaRPr lang="en-US" dirty="0" smtClean="0"/>
          </a:p>
          <a:p>
            <a:r>
              <a:rPr lang="en-US" dirty="0" smtClean="0"/>
              <a:t>Changes in </a:t>
            </a:r>
            <a:r>
              <a:rPr lang="en-US" dirty="0" err="1" smtClean="0"/>
              <a:t>trophic</a:t>
            </a:r>
            <a:r>
              <a:rPr lang="en-US" dirty="0" smtClean="0"/>
              <a:t> structure can have a cascading effect, altering selective forces.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438400"/>
            <a:ext cx="383695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</a:t>
            </a:r>
            <a:endParaRPr lang="en-US" dirty="0"/>
          </a:p>
        </p:txBody>
      </p:sp>
      <p:pic>
        <p:nvPicPr>
          <p:cNvPr id="4" name="Picture 3" descr="G:\Current Work\Oikos Manuscript\RevisionsTests\Figure1-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600200"/>
            <a:ext cx="3429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00600" y="3733800"/>
            <a:ext cx="38509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Hart and </a:t>
            </a:r>
            <a:r>
              <a:rPr lang="en-US" sz="3200" dirty="0" err="1" smtClean="0"/>
              <a:t>Gotelli</a:t>
            </a:r>
            <a:r>
              <a:rPr lang="en-US" sz="3200" dirty="0" smtClean="0"/>
              <a:t> 2011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4038600" cy="4800600"/>
          </a:xfrm>
        </p:spPr>
        <p:txBody>
          <a:bodyPr>
            <a:normAutofit fontScale="92500" lnSpcReduction="10000"/>
          </a:bodyPr>
          <a:lstStyle/>
          <a:p>
            <a:pPr marL="0" indent="0">
              <a:buFont typeface="Bell MT" pitchFamily="18" charset="0"/>
              <a:buChar char="–"/>
            </a:pPr>
            <a:r>
              <a:rPr lang="en-US" sz="1600" dirty="0" smtClean="0"/>
              <a:t>My committee: Nick </a:t>
            </a:r>
            <a:r>
              <a:rPr lang="en-US" sz="1600" dirty="0" err="1" smtClean="0"/>
              <a:t>Gotelli</a:t>
            </a:r>
            <a:r>
              <a:rPr lang="en-US" sz="1600" dirty="0" smtClean="0"/>
              <a:t>, Sara </a:t>
            </a:r>
            <a:r>
              <a:rPr lang="en-US" sz="1600" dirty="0" err="1" smtClean="0"/>
              <a:t>Cahan</a:t>
            </a:r>
            <a:r>
              <a:rPr lang="en-US" sz="1600" dirty="0" smtClean="0"/>
              <a:t>, Alison Brody, Brian </a:t>
            </a:r>
            <a:r>
              <a:rPr lang="en-US" sz="1600" dirty="0" err="1" smtClean="0"/>
              <a:t>Beckage</a:t>
            </a: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r>
              <a:rPr lang="en-US" sz="1600" dirty="0" smtClean="0"/>
              <a:t>Joe </a:t>
            </a:r>
            <a:r>
              <a:rPr lang="en-US" sz="1600" dirty="0" err="1" smtClean="0"/>
              <a:t>Schall</a:t>
            </a:r>
            <a:r>
              <a:rPr lang="en-US" sz="1600" dirty="0" smtClean="0"/>
              <a:t> and Charles Goodnight</a:t>
            </a:r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r>
              <a:rPr lang="en-US" sz="1600" dirty="0" smtClean="0"/>
              <a:t>Past </a:t>
            </a:r>
            <a:r>
              <a:rPr lang="en-US" sz="1600" dirty="0" err="1" smtClean="0"/>
              <a:t>Gotelli</a:t>
            </a:r>
            <a:r>
              <a:rPr lang="en-US" sz="1600" dirty="0" smtClean="0"/>
              <a:t> lab members: Declan McCabe, Kate Farrell, and Sarah </a:t>
            </a:r>
            <a:r>
              <a:rPr lang="en-US" sz="1600" dirty="0" err="1" smtClean="0"/>
              <a:t>Wittman</a:t>
            </a:r>
            <a:r>
              <a:rPr lang="en-US" sz="1600" dirty="0" smtClean="0"/>
              <a:t> </a:t>
            </a:r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r>
              <a:rPr lang="en-US" sz="1600" dirty="0" smtClean="0"/>
              <a:t>My peers:  Robin </a:t>
            </a:r>
            <a:r>
              <a:rPr lang="en-US" sz="1600" dirty="0" err="1" smtClean="0"/>
              <a:t>Collins,Ken</a:t>
            </a:r>
            <a:r>
              <a:rPr lang="en-US" sz="1600" dirty="0" smtClean="0"/>
              <a:t> </a:t>
            </a:r>
            <a:r>
              <a:rPr lang="en-US" sz="1600" dirty="0" err="1" smtClean="0"/>
              <a:t>Bagstad</a:t>
            </a:r>
            <a:r>
              <a:rPr lang="en-US" sz="1600" dirty="0" smtClean="0"/>
              <a:t>, Valerie Esposito, Deb Perry, Erin Sigel, </a:t>
            </a:r>
            <a:r>
              <a:rPr lang="en-US" sz="1600" dirty="0" err="1" smtClean="0"/>
              <a:t>Manisha</a:t>
            </a:r>
            <a:r>
              <a:rPr lang="en-US" sz="1600" dirty="0" smtClean="0"/>
              <a:t> Patel,  Craig </a:t>
            </a:r>
            <a:r>
              <a:rPr lang="en-US" sz="1600" dirty="0" err="1" smtClean="0"/>
              <a:t>Brodersen</a:t>
            </a:r>
            <a:r>
              <a:rPr lang="en-US" sz="1600" dirty="0" smtClean="0"/>
              <a:t>, Carrie </a:t>
            </a:r>
            <a:r>
              <a:rPr lang="en-US" sz="1600" dirty="0" err="1" smtClean="0"/>
              <a:t>Pucko</a:t>
            </a:r>
            <a:r>
              <a:rPr lang="en-US" sz="1600" dirty="0" smtClean="0"/>
              <a:t>, Jens Stevens, Matt </a:t>
            </a:r>
            <a:r>
              <a:rPr lang="en-US" sz="1600" dirty="0" err="1" smtClean="0"/>
              <a:t>Kaproth</a:t>
            </a:r>
            <a:r>
              <a:rPr lang="en-US" sz="1600" dirty="0" smtClean="0"/>
              <a:t>, </a:t>
            </a:r>
            <a:r>
              <a:rPr lang="en-US" sz="1600" dirty="0" err="1" smtClean="0"/>
              <a:t>Kimmie</a:t>
            </a:r>
            <a:r>
              <a:rPr lang="en-US" sz="1600" dirty="0" smtClean="0"/>
              <a:t> Beal, Victor </a:t>
            </a:r>
            <a:r>
              <a:rPr lang="en-US" sz="1600" dirty="0" err="1" smtClean="0"/>
              <a:t>Izzo</a:t>
            </a:r>
            <a:r>
              <a:rPr lang="en-US" sz="1600" dirty="0" smtClean="0"/>
              <a:t>, Gretel Clark, Emily Larson, and Renee </a:t>
            </a:r>
            <a:r>
              <a:rPr lang="en-US" sz="1600" dirty="0" err="1" smtClean="0"/>
              <a:t>Petipas</a:t>
            </a:r>
            <a:r>
              <a:rPr lang="en-US" sz="1600" dirty="0" smtClean="0"/>
              <a:t> </a:t>
            </a:r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r>
              <a:rPr lang="en-US" sz="1600" dirty="0" smtClean="0"/>
              <a:t>My family for all their support</a:t>
            </a:r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r>
              <a:rPr lang="en-US" sz="1600" dirty="0" smtClean="0"/>
              <a:t>Many undergrad field assistants through the years, especially Cyrus Mallon, Chris Graves, Rachel Brooks, Maria </a:t>
            </a:r>
            <a:r>
              <a:rPr lang="en-US" sz="1600" dirty="0" err="1" smtClean="0"/>
              <a:t>Donaldson,Collin</a:t>
            </a:r>
            <a:r>
              <a:rPr lang="en-US" sz="1600" dirty="0" smtClean="0"/>
              <a:t> Love, Erin Hayes-Pontius and Jordan Smith.</a:t>
            </a:r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495800" y="1527048"/>
            <a:ext cx="4038600" cy="5330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solidFill>
                  <a:srgbClr val="800000"/>
                </a:solidFill>
                <a:latin typeface="Bell MT" pitchFamily="18" charset="0"/>
              </a:rPr>
              <a:t>Funding from Vermont </a:t>
            </a:r>
            <a:r>
              <a:rPr lang="en-US" sz="1600" dirty="0" err="1" smtClean="0">
                <a:solidFill>
                  <a:srgbClr val="800000"/>
                </a:solidFill>
                <a:latin typeface="Bell MT" pitchFamily="18" charset="0"/>
              </a:rPr>
              <a:t>EPSCoR</a:t>
            </a: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600" dirty="0" smtClean="0">
                <a:solidFill>
                  <a:srgbClr val="800000"/>
                </a:solidFill>
                <a:latin typeface="Bell MT" pitchFamily="18" charset="0"/>
              </a:rPr>
              <a:t>The National Science Foundation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lang="en-US" sz="1600" dirty="0" smtClean="0">
              <a:solidFill>
                <a:srgbClr val="800000"/>
              </a:solidFill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</a:pPr>
            <a:r>
              <a:rPr lang="en-US" sz="1000" dirty="0" smtClean="0">
                <a:solidFill>
                  <a:srgbClr val="800000"/>
                </a:solidFill>
                <a:latin typeface="Bell MT" pitchFamily="18" charset="0"/>
                <a:cs typeface="Arial" pitchFamily="34" charset="0"/>
              </a:rPr>
              <a:t>NSF DEB-0909359 (Doctoral dissertation improvement grant)</a:t>
            </a:r>
            <a:endParaRPr kumimoji="0" lang="en-US" sz="100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Bell MT" pitchFamily="18" charset="0"/>
              <a:buChar char="–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Bell MT" pitchFamily="18" charset="0"/>
              <a:ea typeface="+mn-ea"/>
              <a:cs typeface="+mn-cs"/>
            </a:endParaRPr>
          </a:p>
        </p:txBody>
      </p:sp>
      <p:pic>
        <p:nvPicPr>
          <p:cNvPr id="337924" name="Picture 4" descr="VT EPSCoR"/>
          <p:cNvPicPr>
            <a:picLocks noChangeAspect="1" noChangeArrowheads="1"/>
          </p:cNvPicPr>
          <p:nvPr/>
        </p:nvPicPr>
        <p:blipFill>
          <a:blip r:embed="rId3" cstate="print"/>
          <a:srcRect b="12329"/>
          <a:stretch>
            <a:fillRect/>
          </a:stretch>
        </p:blipFill>
        <p:spPr bwMode="auto">
          <a:xfrm>
            <a:off x="5486400" y="1752600"/>
            <a:ext cx="1905000" cy="1347183"/>
          </a:xfrm>
          <a:prstGeom prst="rect">
            <a:avLst/>
          </a:prstGeom>
          <a:noFill/>
        </p:spPr>
      </p:pic>
      <p:pic>
        <p:nvPicPr>
          <p:cNvPr id="337926" name="Picture 6" descr="http://www.brandeis.edu/mrsec/research/images/NSF_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3962400"/>
            <a:ext cx="1749425" cy="174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Acknowledgements!</a:t>
            </a:r>
            <a:endParaRPr lang="en-US" dirty="0"/>
          </a:p>
        </p:txBody>
      </p:sp>
      <p:pic>
        <p:nvPicPr>
          <p:cNvPr id="339969" name="Picture 1" descr="C:\Users\Owner\Pictures\2011-03-10\8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4267200"/>
            <a:ext cx="2209800" cy="1650529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800" y="1371600"/>
            <a:ext cx="1828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5" cstate="print"/>
          <a:srcRect l="19445" r="19444"/>
          <a:stretch>
            <a:fillRect/>
          </a:stretch>
        </p:blipFill>
        <p:spPr bwMode="auto">
          <a:xfrm>
            <a:off x="3810000" y="3810000"/>
            <a:ext cx="2209800" cy="241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9972" name="Picture 4" descr="Taylor 810C Left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1447800"/>
            <a:ext cx="2895600" cy="1929194"/>
          </a:xfrm>
          <a:prstGeom prst="rect">
            <a:avLst/>
          </a:prstGeom>
          <a:noFill/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30480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 smtClean="0"/>
              <a:t>Nick </a:t>
            </a:r>
            <a:r>
              <a:rPr lang="en-US" sz="1600" dirty="0" err="1" smtClean="0"/>
              <a:t>Gotelli</a:t>
            </a:r>
            <a:r>
              <a:rPr lang="en-US" sz="1600" dirty="0" smtClean="0"/>
              <a:t>,  for being an amazing advisor.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My dad, Allie Hart, for all his support and knowledge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My dog Tuesday, for keeping me company during long field days </a:t>
            </a:r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endParaRPr lang="en-US" sz="1600" dirty="0" smtClean="0"/>
          </a:p>
          <a:p>
            <a:pPr marL="0" indent="0">
              <a:buNone/>
            </a:pPr>
            <a:r>
              <a:rPr lang="en-US" sz="1600" dirty="0" smtClean="0"/>
              <a:t>My wonderful and amazing wife, </a:t>
            </a:r>
            <a:r>
              <a:rPr lang="en-US" sz="1600" dirty="0" err="1" smtClean="0"/>
              <a:t>Alexa</a:t>
            </a:r>
            <a:r>
              <a:rPr lang="en-US" sz="1600" dirty="0" smtClean="0"/>
              <a:t> Hart</a:t>
            </a:r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  <a:p>
            <a:pPr marL="0" indent="0">
              <a:buFont typeface="Bell MT" pitchFamily="18" charset="0"/>
              <a:buChar char="–"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354306" name="Picture 2" descr="http://29.media.tumblr.com/tumblr_lj1m9j6Y811qc0sefo1_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828800"/>
            <a:ext cx="5291665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PSCOR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EPSCORE</Template>
  <TotalTime>9330</TotalTime>
  <Words>1288</Words>
  <Application>Microsoft Office PowerPoint</Application>
  <PresentationFormat>On-screen Show (4:3)</PresentationFormat>
  <Paragraphs>593</Paragraphs>
  <Slides>92</Slides>
  <Notes>92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92</vt:i4>
      </vt:variant>
    </vt:vector>
  </HeadingPairs>
  <TitlesOfParts>
    <vt:vector size="96" baseType="lpstr">
      <vt:lpstr>EPSCORE</vt:lpstr>
      <vt:lpstr>1_Office Theme</vt:lpstr>
      <vt:lpstr>Equation</vt:lpstr>
      <vt:lpstr>Acrobat Document</vt:lpstr>
      <vt:lpstr>The impacts of climate change on Ecological and evolutionary processes</vt:lpstr>
      <vt:lpstr>Climate change</vt:lpstr>
      <vt:lpstr>Talk TOC</vt:lpstr>
      <vt:lpstr>Climate change</vt:lpstr>
      <vt:lpstr>Climate change</vt:lpstr>
      <vt:lpstr>Climate change</vt:lpstr>
      <vt:lpstr>Climate change</vt:lpstr>
      <vt:lpstr>Climate change</vt:lpstr>
      <vt:lpstr>Climate change</vt:lpstr>
      <vt:lpstr>Climate change</vt:lpstr>
      <vt:lpstr>Climate change</vt:lpstr>
      <vt:lpstr>Study system</vt:lpstr>
      <vt:lpstr>Study system</vt:lpstr>
      <vt:lpstr>Study system</vt:lpstr>
      <vt:lpstr>Slide 15</vt:lpstr>
      <vt:lpstr>Climate change</vt:lpstr>
      <vt:lpstr>Climate change</vt:lpstr>
      <vt:lpstr>Experimental design</vt:lpstr>
      <vt:lpstr>Experimental design</vt:lpstr>
      <vt:lpstr>Experimental design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Experimental design</vt:lpstr>
      <vt:lpstr>Experimental design</vt:lpstr>
      <vt:lpstr>Experimental design</vt:lpstr>
      <vt:lpstr>Slide 31</vt:lpstr>
      <vt:lpstr>Slide 32</vt:lpstr>
      <vt:lpstr>Slide 33</vt:lpstr>
      <vt:lpstr>Slide 34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Food webs</vt:lpstr>
      <vt:lpstr>Natural selection</vt:lpstr>
      <vt:lpstr>Natural selection</vt:lpstr>
      <vt:lpstr>Slide 65</vt:lpstr>
      <vt:lpstr>Slide 66</vt:lpstr>
      <vt:lpstr>Slide 67</vt:lpstr>
      <vt:lpstr>Natural selection</vt:lpstr>
      <vt:lpstr>Natural selection</vt:lpstr>
      <vt:lpstr>Natural selection</vt:lpstr>
      <vt:lpstr>Natural selection</vt:lpstr>
      <vt:lpstr>Natural selection</vt:lpstr>
      <vt:lpstr>Slide 73</vt:lpstr>
      <vt:lpstr>Slide 74</vt:lpstr>
      <vt:lpstr>Natural selection</vt:lpstr>
      <vt:lpstr>Slide 76</vt:lpstr>
      <vt:lpstr>Slide 77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Natural selection</vt:lpstr>
      <vt:lpstr>Final conclusions</vt:lpstr>
      <vt:lpstr>Acknowledgements!</vt:lpstr>
      <vt:lpstr>Acknowledgements!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impacts of climate change on Ecological and evolutionary processes</dc:title>
  <dc:creator>Edmund Hart</dc:creator>
  <cp:lastModifiedBy>student</cp:lastModifiedBy>
  <cp:revision>381</cp:revision>
  <dcterms:created xsi:type="dcterms:W3CDTF">2011-04-22T16:18:42Z</dcterms:created>
  <dcterms:modified xsi:type="dcterms:W3CDTF">2011-05-06T18:02:46Z</dcterms:modified>
</cp:coreProperties>
</file>